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77" r:id="rId7"/>
    <p:sldId id="279" r:id="rId8"/>
    <p:sldId id="284" r:id="rId9"/>
    <p:sldId id="287" r:id="rId10"/>
    <p:sldId id="293" r:id="rId11"/>
    <p:sldId id="294" r:id="rId12"/>
    <p:sldId id="298" r:id="rId13"/>
    <p:sldId id="304" r:id="rId14"/>
    <p:sldId id="314" r:id="rId15"/>
    <p:sldId id="315" r:id="rId16"/>
    <p:sldId id="317" r:id="rId17"/>
    <p:sldId id="318" r:id="rId18"/>
    <p:sldId id="325" r:id="rId19"/>
    <p:sldId id="326" r:id="rId20"/>
    <p:sldId id="327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3CECDC-7756-48FD-8881-1C99EC6DD696}" type="datetimeFigureOut">
              <a:rPr lang="sr-Latn-RS" smtClean="0"/>
              <a:t>12.09.2018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DDE80-E9E8-48B5-A44A-36BD8A8C4BA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38983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endParaRPr lang="en-US" altLang="sr-Latn-RS" sz="1800" b="1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/>
            <a:endParaRPr lang="en-US" altLang="sr-Latn-RS" sz="1800" b="1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/>
            <a:endParaRPr lang="en-US" altLang="sr-Latn-RS" sz="1800" b="1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93E64-BE42-4875-9685-C89A0788DB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122499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B2931-E51E-4B9A-BA2A-65ED0B655EC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65002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BE2B9-0CA6-419B-AFA4-014F74E2C2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76697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84537-AFD9-44AD-8941-A436E54FD55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77208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339BE-B2A8-4C40-AC25-262F754323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57082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53839-D340-4DA0-AE48-F569E30AEB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13890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041FE-FDE5-4815-A28D-632B2FE4AD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774559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1BB44-8C3A-460A-B929-C9B5A7366F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1933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0814D-8967-4546-905D-7A7C5524B6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24502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68341-7A93-4363-B248-31CCFCDFFC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70948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BA727-CC36-4883-89F7-B7E78EBBD0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018745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sr-Latn-R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sr-Latn-RS" smtClean="0"/>
              <a:t>Haga clic para modificar el estilo de texto del patrón</a:t>
            </a:r>
          </a:p>
          <a:p>
            <a:pPr lvl="1"/>
            <a:r>
              <a:rPr lang="es-ES" altLang="sr-Latn-RS" smtClean="0"/>
              <a:t>Segundo nivel</a:t>
            </a:r>
          </a:p>
          <a:p>
            <a:pPr lvl="2"/>
            <a:r>
              <a:rPr lang="es-ES" altLang="sr-Latn-RS" smtClean="0"/>
              <a:t>Tercer nivel</a:t>
            </a:r>
          </a:p>
          <a:p>
            <a:pPr lvl="3"/>
            <a:r>
              <a:rPr lang="es-ES" altLang="sr-Latn-RS" smtClean="0"/>
              <a:t>Cuarto nivel</a:t>
            </a:r>
          </a:p>
          <a:p>
            <a:pPr lvl="4"/>
            <a:r>
              <a:rPr lang="es-ES" altLang="sr-Latn-R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94749E5-D0B5-467F-92DB-94F862B6F4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ransition spd="med">
    <p:wheel spokes="1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Leri\Dropbox\%20Metode%20i%20tehnike%20poducavanja\E%20knjiga.pptx#-1,1,Notni editori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Leri\Dropbox\%20Metode%20i%20tehnike%20poducavanja\Hot%20Potatoes.pptx#-1,1,1. Kviz  - Hot Potatoes" TargetMode="External"/><Relationship Id="rId2" Type="http://schemas.openxmlformats.org/officeDocument/2006/relationships/hyperlink" Target="file:///C:\Program%20Files\HotPotatoes6\HotPot.exe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akademijafilipovic@gmail.com" TargetMode="External"/><Relationship Id="rId2" Type="http://schemas.openxmlformats.org/officeDocument/2006/relationships/hyperlink" Target="http://www.akademijafilipovic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mengher1965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38237" y="2276872"/>
            <a:ext cx="6867525" cy="1065213"/>
          </a:xfrm>
        </p:spPr>
        <p:txBody>
          <a:bodyPr/>
          <a:lstStyle/>
          <a:p>
            <a:pPr algn="l" eaLnBrk="1" hangingPunct="1"/>
            <a:r>
              <a:rPr lang="sr-Latn-CS" sz="3200" b="1" i="1" dirty="0" smtClean="0"/>
              <a:t>MUZIČKA KULTURA I MODERNE TEHNOLOGIJE</a:t>
            </a:r>
            <a:br>
              <a:rPr lang="sr-Latn-CS" sz="3200" b="1" i="1" dirty="0" smtClean="0"/>
            </a:br>
            <a:r>
              <a:rPr lang="sr-Latn-CS" sz="3200" b="1" i="1" dirty="0" smtClean="0"/>
              <a:t>Kat.br. 973</a:t>
            </a:r>
            <a:endParaRPr lang="en-US" sz="3200" b="1" i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ln w="9525"/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sr-Latn-CS" dirty="0" smtClean="0">
                <a:latin typeface="Arial" charset="0"/>
              </a:rPr>
              <a:t>Autor  - Leri Menger</a:t>
            </a:r>
          </a:p>
          <a:p>
            <a:pPr algn="l" eaLnBrk="1" hangingPunct="1"/>
            <a:r>
              <a:rPr lang="sr-Latn-CS" dirty="0" smtClean="0">
                <a:latin typeface="Arial" charset="0"/>
              </a:rPr>
              <a:t>Realizatori – Goran Stankov </a:t>
            </a:r>
            <a:br>
              <a:rPr lang="sr-Latn-CS" dirty="0" smtClean="0">
                <a:latin typeface="Arial" charset="0"/>
              </a:rPr>
            </a:br>
            <a:r>
              <a:rPr lang="sr-Latn-CS" dirty="0">
                <a:latin typeface="Arial" charset="0"/>
              </a:rPr>
              <a:t> </a:t>
            </a:r>
            <a:r>
              <a:rPr lang="sr-Latn-CS" dirty="0" smtClean="0">
                <a:latin typeface="Arial" charset="0"/>
              </a:rPr>
              <a:t>     i	Leri Menger</a:t>
            </a:r>
            <a:endParaRPr lang="en-US" dirty="0" smtClean="0">
              <a:latin typeface="Arial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987675" y="260350"/>
            <a:ext cx="27408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r-Latn-RS" sz="1800" b="1" dirty="0" smtClean="0"/>
              <a:t>AKADEMIJA FILIPOVIĆ</a:t>
            </a:r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16632"/>
            <a:ext cx="2935230" cy="1780036"/>
          </a:xfrm>
          <a:prstGeom prst="rect">
            <a:avLst/>
          </a:prstGeom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/>
            </a:r>
            <a:br>
              <a:rPr lang="sr-Latn-CS" b="1" dirty="0" smtClean="0"/>
            </a:br>
            <a:r>
              <a:rPr lang="en-US" b="1" dirty="0"/>
              <a:t/>
            </a:r>
            <a:br>
              <a:rPr lang="en-US" b="1" dirty="0"/>
            </a:br>
            <a:endParaRPr lang="en-US" dirty="0" smtClean="0"/>
          </a:p>
        </p:txBody>
      </p:sp>
      <p:sp>
        <p:nvSpPr>
          <p:cNvPr id="1331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r-Latn-CS" sz="4000" b="1" dirty="0" smtClean="0"/>
          </a:p>
          <a:p>
            <a:pPr marL="0" indent="0" algn="ctr">
              <a:buNone/>
            </a:pPr>
            <a:r>
              <a:rPr lang="sr-Latn-CS" sz="4000" b="1" dirty="0" smtClean="0"/>
              <a:t>NOTNI EDITORI</a:t>
            </a:r>
            <a:r>
              <a:rPr lang="sr-Latn-RS" sz="4000" b="1" dirty="0" smtClean="0"/>
              <a:t> </a:t>
            </a:r>
            <a:endParaRPr lang="en-US" sz="4000" b="1" dirty="0" smtClean="0"/>
          </a:p>
        </p:txBody>
      </p:sp>
      <p:sp>
        <p:nvSpPr>
          <p:cNvPr id="1331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r-Latn-CS" smtClean="0">
                <a:solidFill>
                  <a:schemeClr val="bg1"/>
                </a:solidFill>
                <a:latin typeface="Monotype Corsiva" pitchFamily="66" charset="0"/>
              </a:rPr>
              <a:t>Multimedija</a:t>
            </a:r>
            <a:endParaRPr lang="en-US" smtClean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r-Latn-CS" smtClean="0">
                <a:solidFill>
                  <a:schemeClr val="bg1"/>
                </a:solidFill>
                <a:latin typeface="Monotype Corsiva" pitchFamily="66" charset="0"/>
              </a:rPr>
              <a:t>Muzička kultura</a:t>
            </a:r>
            <a:endParaRPr lang="en-US" smtClean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2" name="Action Button: Forward or Next 1">
            <a:hlinkClick r:id="rId2" action="ppaction://hlinkpres?slideindex=1&amp;slidetitle=Notni editori" highlightClick="1"/>
          </p:cNvPr>
          <p:cNvSpPr/>
          <p:nvPr/>
        </p:nvSpPr>
        <p:spPr>
          <a:xfrm>
            <a:off x="7452320" y="1844824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170691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b="1" dirty="0" smtClean="0"/>
              <a:t>OBRADA MATERIJALA</a:t>
            </a:r>
            <a:endParaRPr lang="en-US" b="1" dirty="0" smtClean="0"/>
          </a:p>
        </p:txBody>
      </p:sp>
      <p:sp>
        <p:nvSpPr>
          <p:cNvPr id="1434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sr-Latn-CS" b="1" dirty="0" smtClean="0"/>
              <a:t>AUDIO FAJLOVA</a:t>
            </a:r>
            <a:endParaRPr lang="en-US" b="1" dirty="0"/>
          </a:p>
          <a:p>
            <a:pPr>
              <a:buFontTx/>
              <a:buChar char="-"/>
            </a:pPr>
            <a:r>
              <a:rPr lang="sr-Latn-RS" b="1" dirty="0" smtClean="0"/>
              <a:t>VIDEO FAJLOVA</a:t>
            </a:r>
          </a:p>
          <a:p>
            <a:pPr>
              <a:buFontTx/>
              <a:buChar char="-"/>
            </a:pPr>
            <a:r>
              <a:rPr lang="sr-Latn-RS" b="1" dirty="0" smtClean="0"/>
              <a:t>OBRADA SLIKA</a:t>
            </a:r>
          </a:p>
          <a:p>
            <a:pPr>
              <a:buFontTx/>
              <a:buChar char="-"/>
            </a:pPr>
            <a:r>
              <a:rPr lang="sr-Latn-RS" b="1" dirty="0" smtClean="0"/>
              <a:t>FLASH ANIMACIJA</a:t>
            </a:r>
            <a:endParaRPr lang="en-US" b="1" dirty="0" smtClean="0"/>
          </a:p>
        </p:txBody>
      </p:sp>
      <p:sp>
        <p:nvSpPr>
          <p:cNvPr id="14338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r-Latn-CS" smtClean="0">
                <a:solidFill>
                  <a:schemeClr val="bg1"/>
                </a:solidFill>
                <a:latin typeface="Monotype Corsiva" pitchFamily="66" charset="0"/>
              </a:rPr>
              <a:t>Multimedija</a:t>
            </a:r>
            <a:endParaRPr lang="en-US" smtClean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r-Latn-CS" smtClean="0">
                <a:solidFill>
                  <a:schemeClr val="bg1"/>
                </a:solidFill>
                <a:latin typeface="Monotype Corsiva" pitchFamily="66" charset="0"/>
              </a:rPr>
              <a:t>Muzička kultura</a:t>
            </a:r>
            <a:endParaRPr lang="en-US" smtClean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755163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b="1" dirty="0" smtClean="0"/>
              <a:t>HAJDE DA SE IGRAMO!</a:t>
            </a:r>
            <a:endParaRPr lang="en-US" b="1" dirty="0" smtClean="0"/>
          </a:p>
        </p:txBody>
      </p:sp>
      <p:sp>
        <p:nvSpPr>
          <p:cNvPr id="2051" name="Date Placeholder 2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r-Latn-CS" smtClean="0">
                <a:solidFill>
                  <a:schemeClr val="bg1"/>
                </a:solidFill>
                <a:latin typeface="Monotype Corsiva" pitchFamily="66" charset="0"/>
              </a:rPr>
              <a:t>Multimedija</a:t>
            </a:r>
            <a:endParaRPr lang="en-US" smtClean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205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r-Latn-CS" smtClean="0">
                <a:solidFill>
                  <a:schemeClr val="bg1"/>
                </a:solidFill>
                <a:latin typeface="Monotype Corsiva" pitchFamily="66" charset="0"/>
              </a:rPr>
              <a:t>Muzička kultura</a:t>
            </a:r>
            <a:endParaRPr lang="en-US" smtClean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23557" name="Rectangle 9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600200"/>
            <a:ext cx="8305800" cy="4419600"/>
          </a:xfrm>
        </p:spPr>
        <p:txBody>
          <a:bodyPr/>
          <a:lstStyle/>
          <a:p>
            <a:pPr marL="0" indent="0" eaLnBrk="1" hangingPunct="1">
              <a:buNone/>
            </a:pPr>
            <a:endParaRPr lang="sr-Latn-CS" dirty="0" smtClean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54" name="ShockwaveFlash1" r:id="rId2" imgW="5904762" imgH="3024571"/>
        </mc:Choice>
        <mc:Fallback>
          <p:control name="ShockwaveFlash1" r:id="rId2" imgW="5904762" imgH="3024571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27088" y="1916113"/>
                  <a:ext cx="5903912" cy="30241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4121109867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  <p:bldP spid="2355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r>
              <a:rPr lang="sr-Latn-CS"/>
              <a:t>Multimedija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r>
              <a:rPr lang="sr-Latn-CS"/>
              <a:t>Muzička kultura</a:t>
            </a:r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sz="6000" b="1" dirty="0"/>
              <a:t>STVARANJE MULTIMEDIJALNE PREZENTACIJE</a:t>
            </a:r>
            <a:endParaRPr lang="en-US" sz="60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25538" y="4149080"/>
            <a:ext cx="6400800" cy="1143000"/>
          </a:xfrm>
        </p:spPr>
        <p:txBody>
          <a:bodyPr/>
          <a:lstStyle/>
          <a:p>
            <a:r>
              <a:rPr lang="sr-Latn-CS" b="1" i="1" dirty="0"/>
              <a:t>Power Point</a:t>
            </a:r>
            <a:endParaRPr lang="en-US" b="1" i="1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79388" y="188913"/>
            <a:ext cx="1892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sr-Latn-CS" sz="2400" b="1"/>
              <a:t>IV Poglavlje</a:t>
            </a:r>
            <a:endParaRPr lang="en-US" sz="2400" b="1"/>
          </a:p>
        </p:txBody>
      </p:sp>
    </p:spTree>
    <p:extLst>
      <p:ext uri="{BB962C8B-B14F-4D97-AF65-F5344CB8AC3E}">
        <p14:creationId xmlns:p14="http://schemas.microsoft.com/office/powerpoint/2010/main" val="845521005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2988" y="1628775"/>
            <a:ext cx="6934200" cy="2590800"/>
          </a:xfrm>
        </p:spPr>
        <p:txBody>
          <a:bodyPr/>
          <a:lstStyle/>
          <a:p>
            <a:r>
              <a:rPr lang="sr-Latn-CS" sz="4400" dirty="0"/>
              <a:t>SVI </a:t>
            </a:r>
            <a:r>
              <a:rPr lang="sr-Latn-CS" sz="4400"/>
              <a:t>VOLIMO </a:t>
            </a:r>
            <a:r>
              <a:rPr lang="sr-Latn-CS" sz="4400" smtClean="0"/>
              <a:t>KVIZOVE</a:t>
            </a:r>
            <a:r>
              <a:rPr lang="sr-Latn-CS" sz="4400" dirty="0"/>
              <a:t>, ZAR NE?</a:t>
            </a:r>
            <a:endParaRPr lang="en-US" sz="4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528" y="3645024"/>
            <a:ext cx="6400800" cy="1934791"/>
          </a:xfrm>
        </p:spPr>
        <p:txBody>
          <a:bodyPr/>
          <a:lstStyle/>
          <a:p>
            <a:r>
              <a:rPr lang="sr-Latn-CS" sz="6000" b="1" i="1" dirty="0"/>
              <a:t>HOT POTATOES</a:t>
            </a:r>
            <a:r>
              <a:rPr lang="en-US" sz="6000" dirty="0"/>
              <a:t> 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419475" y="981075"/>
            <a:ext cx="2316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r-Latn-CS" sz="2400" b="1" dirty="0" smtClean="0">
                <a:solidFill>
                  <a:srgbClr val="CC3300"/>
                </a:solidFill>
              </a:rPr>
              <a:t>V POGLAVLJE</a:t>
            </a:r>
            <a:endParaRPr lang="en-US" sz="2400" b="1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338147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  <p:bldLst>
      <p:bldP spid="2050" grpId="0"/>
      <p:bldP spid="2051" grpId="0" build="p">
        <p:tmplLst>
          <p:tmpl lvl="1">
            <p:tnLst>
              <p:par>
                <p:cTn presetID="34" presetClass="emph" presetSubtype="0" repeatCount="indefinite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animMotion origin="layout" path="M 0.0 0.0 L 0.0 -0.07213" pathEditMode="relative" ptsTypes="">
                      <p:cBhvr>
                        <p:cTn dur="2500" accel="50000" decel="50000" autoRev="1" fill="hold">
                          <p:stCondLst>
                            <p:cond delay="0"/>
                          </p:stCondLst>
                        </p:cTn>
                        <p:tgtEl>
                          <p:spTgt spid="2051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</p:animMotion>
                    <p:animRot by="1500000">
                      <p:cBhvr>
                        <p:cTn dur="1250" fill="hold">
                          <p:stCondLst>
                            <p:cond delay="0"/>
                          </p:stCondLst>
                        </p:cTn>
                        <p:tgtEl>
                          <p:spTgt spid="2051"/>
                        </p:tgtEl>
                        <p:attrNameLst>
                          <p:attrName>r</p:attrName>
                        </p:attrNameLst>
                      </p:cBhvr>
                    </p:animRot>
                    <p:animRot by="-1500000">
                      <p:cBhvr>
                        <p:cTn dur="1250" fill="hold">
                          <p:stCondLst>
                            <p:cond delay="1250"/>
                          </p:stCondLst>
                        </p:cTn>
                        <p:tgtEl>
                          <p:spTgt spid="2051"/>
                        </p:tgtEl>
                        <p:attrNameLst>
                          <p:attrName>r</p:attrName>
                        </p:attrNameLst>
                      </p:cBhvr>
                    </p:animRot>
                    <p:animRot by="-1500000">
                      <p:cBhvr>
                        <p:cTn dur="1250" fill="hold">
                          <p:stCondLst>
                            <p:cond delay="2500"/>
                          </p:stCondLst>
                        </p:cTn>
                        <p:tgtEl>
                          <p:spTgt spid="2051"/>
                        </p:tgtEl>
                        <p:attrNameLst>
                          <p:attrName>r</p:attrName>
                        </p:attrNameLst>
                      </p:cBhvr>
                    </p:animRot>
                    <p:animRot by="1500000">
                      <p:cBhvr>
                        <p:cTn dur="1250" fill="hold">
                          <p:stCondLst>
                            <p:cond delay="3750"/>
                          </p:stCondLst>
                        </p:cTn>
                        <p:tgtEl>
                          <p:spTgt spid="2051"/>
                        </p:tgtEl>
                        <p:attrNameLst>
                          <p:attrName>r</p:attrName>
                        </p:attrNameLst>
                      </p:cBhvr>
                    </p:animRot>
                  </p:childTnLst>
                </p:cTn>
              </p:par>
            </p:tnLst>
          </p:tmpl>
        </p:tmplLst>
      </p:bldP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20688"/>
            <a:ext cx="7162800" cy="1360512"/>
          </a:xfrm>
        </p:spPr>
        <p:txBody>
          <a:bodyPr/>
          <a:lstStyle/>
          <a:p>
            <a:r>
              <a:rPr lang="sr-Latn-RS" dirty="0" smtClean="0">
                <a:hlinkClick r:id="rId2" action="ppaction://hlinkfile"/>
              </a:rPr>
              <a:t>Hot Potatoes</a:t>
            </a:r>
            <a:r>
              <a:rPr lang="sr-Latn-RS" dirty="0" smtClean="0"/>
              <a:t>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56792"/>
            <a:ext cx="7010400" cy="4234408"/>
          </a:xfrm>
        </p:spPr>
        <p:txBody>
          <a:bodyPr/>
          <a:lstStyle/>
          <a:p>
            <a:r>
              <a:rPr lang="sr-Latn-RS" sz="3200" dirty="0" smtClean="0"/>
              <a:t>JClose – „popuni prazninu“ ili „dopuni rečenicu“</a:t>
            </a:r>
          </a:p>
          <a:p>
            <a:r>
              <a:rPr lang="sr-Latn-RS" sz="3200" dirty="0" smtClean="0"/>
              <a:t>JMatch – upariti različite pojmove</a:t>
            </a:r>
          </a:p>
          <a:p>
            <a:r>
              <a:rPr lang="sr-Latn-RS" sz="3200" dirty="0" smtClean="0"/>
              <a:t>JQuiz – kreiranje kvizova</a:t>
            </a:r>
          </a:p>
          <a:p>
            <a:r>
              <a:rPr lang="sr-Latn-RS" sz="3200" dirty="0" smtClean="0"/>
              <a:t>JCross – ukrštene reči</a:t>
            </a:r>
          </a:p>
          <a:p>
            <a:r>
              <a:rPr lang="sr-Latn-RS" sz="3200" dirty="0" smtClean="0"/>
              <a:t>JMix – poređati u pravom redosledu</a:t>
            </a:r>
          </a:p>
          <a:p>
            <a:r>
              <a:rPr lang="sr-Latn-RS" sz="3200" dirty="0" smtClean="0"/>
              <a:t>The Masher – sprava za „pasiranje“ </a:t>
            </a:r>
          </a:p>
          <a:p>
            <a:endParaRPr lang="en-US" dirty="0"/>
          </a:p>
        </p:txBody>
      </p:sp>
      <p:sp>
        <p:nvSpPr>
          <p:cNvPr id="5" name="Action Button: Document 4">
            <a:hlinkClick r:id="rId3" action="ppaction://hlinkpres?slideindex=1&amp;slidetitle=1. Kviz  - Hot Potatoes" highlightClick="1"/>
          </p:cNvPr>
          <p:cNvSpPr/>
          <p:nvPr/>
        </p:nvSpPr>
        <p:spPr>
          <a:xfrm>
            <a:off x="7452320" y="5229200"/>
            <a:ext cx="432048" cy="504056"/>
          </a:xfrm>
          <a:prstGeom prst="actionButton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47752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sr-Latn-RS" b="1" dirty="0" smtClean="0"/>
          </a:p>
          <a:p>
            <a:pPr marL="0" indent="0" algn="ctr">
              <a:buNone/>
            </a:pPr>
            <a:r>
              <a:rPr lang="sr-Latn-RS" sz="4000" b="1" dirty="0" smtClean="0"/>
              <a:t>NOTE SA INTERNETA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556237324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r-Latn-RS" sz="4000" b="1" dirty="0" smtClean="0"/>
              <a:t>KORIŠĆENJE MOBILNOG	 TELEFONA U OBRAZOVNE SVRHE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218384475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276475"/>
            <a:ext cx="7772400" cy="1470025"/>
          </a:xfrm>
        </p:spPr>
        <p:txBody>
          <a:bodyPr/>
          <a:lstStyle/>
          <a:p>
            <a:r>
              <a:rPr lang="sr-Latn-CS" sz="6000" b="1" dirty="0"/>
              <a:t>EVALUACIJA</a:t>
            </a:r>
            <a:endParaRPr lang="en-US" sz="6000" b="1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Designed by TheTemplateMart.com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687763" y="639763"/>
            <a:ext cx="2400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r-Latn-CS" sz="2400" b="1"/>
              <a:t>VI POGLAVLJE</a:t>
            </a:r>
            <a:endParaRPr lang="en-US" sz="2400" b="1"/>
          </a:p>
        </p:txBody>
      </p:sp>
    </p:spTree>
    <p:extLst>
      <p:ext uri="{BB962C8B-B14F-4D97-AF65-F5344CB8AC3E}">
        <p14:creationId xmlns:p14="http://schemas.microsoft.com/office/powerpoint/2010/main" val="1278755871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KONTAKT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r-Latn-RS" b="1" dirty="0" smtClean="0"/>
              <a:t>Akademija Filipović</a:t>
            </a:r>
            <a:endParaRPr lang="sr-Latn-CS" b="1" dirty="0"/>
          </a:p>
          <a:p>
            <a:r>
              <a:rPr lang="sr-Latn-CS" b="1" dirty="0" smtClean="0"/>
              <a:t>Ul. Kneza Lazara L2 lok.15/16</a:t>
            </a:r>
            <a:br>
              <a:rPr lang="sr-Latn-CS" b="1" dirty="0" smtClean="0"/>
            </a:br>
            <a:r>
              <a:rPr lang="sr-Latn-CS" b="1" dirty="0" smtClean="0"/>
              <a:t>35000 Jagodina</a:t>
            </a:r>
            <a:endParaRPr lang="sr-Latn-CS" b="1" dirty="0"/>
          </a:p>
          <a:p>
            <a:r>
              <a:rPr lang="sr-Latn-CS" b="1" dirty="0"/>
              <a:t>Tel.	</a:t>
            </a:r>
            <a:r>
              <a:rPr lang="sr-Latn-RS" b="1" dirty="0" smtClean="0"/>
              <a:t>035/82-00-999</a:t>
            </a:r>
            <a:br>
              <a:rPr lang="sr-Latn-RS" b="1" dirty="0" smtClean="0"/>
            </a:br>
            <a:r>
              <a:rPr lang="sr-Latn-RS" b="1" dirty="0" smtClean="0"/>
              <a:t>		063/824-99-99</a:t>
            </a:r>
          </a:p>
          <a:p>
            <a:r>
              <a:rPr lang="sr-Latn-RS" b="1" dirty="0" smtClean="0">
                <a:hlinkClick r:id="rId2"/>
              </a:rPr>
              <a:t>www.akademijafilipovic.com</a:t>
            </a:r>
            <a:endParaRPr lang="sr-Latn-RS" b="1" dirty="0" smtClean="0"/>
          </a:p>
          <a:p>
            <a:r>
              <a:rPr lang="sr-Latn-RS" dirty="0" smtClean="0">
                <a:hlinkClick r:id="rId3"/>
              </a:rPr>
              <a:t>akademijafilipovic@gmail.com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 </a:t>
            </a:r>
            <a:endParaRPr lang="sr-Latn-CS" b="1" dirty="0">
              <a:solidFill>
                <a:srgbClr val="FF33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9615" y="188640"/>
            <a:ext cx="2935230" cy="1780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785026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smtClean="0"/>
              <a:t>TEME</a:t>
            </a:r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sz="2500" b="1" dirty="0" smtClean="0">
                <a:latin typeface="Arial" charset="0"/>
              </a:rPr>
              <a:t>I. Muzička kultura i moderna tehnologija</a:t>
            </a:r>
          </a:p>
          <a:p>
            <a:pPr eaLnBrk="1" hangingPunct="1"/>
            <a:r>
              <a:rPr lang="sr-Latn-CS" sz="2500" b="1" dirty="0" smtClean="0">
                <a:latin typeface="Arial" charset="0"/>
              </a:rPr>
              <a:t>II. Proces prikupljanja, stvaranja i obrade materijala</a:t>
            </a:r>
          </a:p>
          <a:p>
            <a:pPr eaLnBrk="1" hangingPunct="1"/>
            <a:r>
              <a:rPr lang="sr-Latn-CS" sz="2500" b="1" dirty="0" smtClean="0">
                <a:latin typeface="Arial" charset="0"/>
              </a:rPr>
              <a:t>III. Notni editori</a:t>
            </a:r>
          </a:p>
          <a:p>
            <a:pPr eaLnBrk="1" hangingPunct="1"/>
            <a:r>
              <a:rPr lang="sr-Latn-CS" sz="2500" b="1" dirty="0" smtClean="0">
                <a:latin typeface="Arial" charset="0"/>
              </a:rPr>
              <a:t>IV. Rad sa audio-video materijalima</a:t>
            </a:r>
          </a:p>
          <a:p>
            <a:pPr eaLnBrk="1" hangingPunct="1"/>
            <a:r>
              <a:rPr lang="sr-Latn-CS" sz="2500" b="1" dirty="0" smtClean="0">
                <a:latin typeface="Arial" charset="0"/>
              </a:rPr>
              <a:t>V. Stvaranje multimedijalne prezentacije</a:t>
            </a:r>
          </a:p>
          <a:p>
            <a:pPr eaLnBrk="1" hangingPunct="1"/>
            <a:r>
              <a:rPr lang="sr-Latn-CS" sz="2500" b="1" dirty="0" smtClean="0">
                <a:latin typeface="Arial" charset="0"/>
              </a:rPr>
              <a:t>V. Pravljenje testova</a:t>
            </a:r>
          </a:p>
          <a:p>
            <a:pPr eaLnBrk="1" hangingPunct="1"/>
            <a:r>
              <a:rPr lang="sr-Latn-CS" sz="2500" b="1" dirty="0" smtClean="0">
                <a:latin typeface="Arial" charset="0"/>
              </a:rPr>
              <a:t>VI. Evaluacija </a:t>
            </a:r>
            <a:endParaRPr lang="en-US" sz="2500" b="1" dirty="0" smtClean="0">
              <a:latin typeface="Arial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KONTAKT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r-Latn-CS" b="1" dirty="0"/>
              <a:t>Leri Menger</a:t>
            </a:r>
          </a:p>
          <a:p>
            <a:r>
              <a:rPr lang="sr-Latn-CS" b="1" dirty="0" smtClean="0"/>
              <a:t>063 </a:t>
            </a:r>
            <a:r>
              <a:rPr lang="sr-Latn-CS" b="1" dirty="0"/>
              <a:t>/ </a:t>
            </a:r>
            <a:r>
              <a:rPr lang="sr-Latn-CS" b="1" dirty="0" smtClean="0"/>
              <a:t>80-85-865</a:t>
            </a:r>
          </a:p>
          <a:p>
            <a:r>
              <a:rPr lang="sr-Latn-CS" b="1" dirty="0" smtClean="0"/>
              <a:t>065 / 54 88 412</a:t>
            </a:r>
            <a:endParaRPr lang="sr-Latn-CS" b="1" dirty="0"/>
          </a:p>
          <a:p>
            <a:r>
              <a:rPr lang="sr-Latn-CS" b="1" dirty="0" smtClean="0">
                <a:solidFill>
                  <a:srgbClr val="FF3300"/>
                </a:solidFill>
                <a:hlinkClick r:id="rId2"/>
              </a:rPr>
              <a:t>mengher1965@gmail.com</a:t>
            </a:r>
            <a:r>
              <a:rPr lang="sr-Latn-CS" b="1" dirty="0" smtClean="0">
                <a:solidFill>
                  <a:srgbClr val="FF3300"/>
                </a:solidFill>
              </a:rPr>
              <a:t> </a:t>
            </a:r>
          </a:p>
          <a:p>
            <a:r>
              <a:rPr lang="sr-Latn-CS" b="1" dirty="0" smtClean="0"/>
              <a:t>Skype 		mengher1965 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332656"/>
            <a:ext cx="2935230" cy="1780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52536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09600" y="1179513"/>
            <a:ext cx="8001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sr-Latn-C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MUZIČKA KULTURA I MODERNE TEHNOLOGIJE – SAVREMENI </a:t>
            </a:r>
            <a:r>
              <a:rPr lang="sr-Latn-CS" sz="4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MEDIJI U OBRAZOVANJU</a:t>
            </a:r>
            <a:endParaRPr lang="en-US" sz="40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endParaRPr lang="hr-HR" sz="2400" b="1" dirty="0">
              <a:solidFill>
                <a:srgbClr val="99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lnSpc>
                <a:spcPct val="150000"/>
              </a:lnSpc>
              <a:defRPr/>
            </a:pPr>
            <a:endParaRPr lang="hr-HR" sz="24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lnSpc>
                <a:spcPct val="150000"/>
              </a:lnSpc>
              <a:defRPr/>
            </a:pPr>
            <a:endParaRPr lang="en-US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95699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457200" y="1295400"/>
            <a:ext cx="83058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buClr>
                <a:srgbClr val="FF0000"/>
              </a:buClr>
              <a:defRPr/>
            </a:pPr>
            <a:r>
              <a:rPr lang="sr-Latn-CS" sz="2000" baseline="-25000" dirty="0"/>
              <a:t> </a:t>
            </a:r>
            <a:r>
              <a:rPr lang="sr-Latn-CS" sz="2000" b="1" dirty="0" smtClean="0"/>
              <a:t> </a:t>
            </a:r>
            <a:r>
              <a:rPr lang="sr-Latn-CS" sz="2000" b="1" dirty="0"/>
              <a:t>Nova škola, </a:t>
            </a:r>
            <a:r>
              <a:rPr lang="sr-Latn-C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škola za 21. </a:t>
            </a:r>
            <a:r>
              <a:rPr lang="sr-Latn-C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vek</a:t>
            </a:r>
            <a:r>
              <a:rPr lang="sr-Latn-CS" sz="2000" b="1" dirty="0" smtClean="0"/>
              <a:t> – novi alati – brz pristup do baza podataka</a:t>
            </a:r>
            <a:br>
              <a:rPr lang="sr-Latn-CS" sz="2000" b="1" dirty="0" smtClean="0"/>
            </a:br>
            <a:endParaRPr lang="sr-Latn-CS" sz="2000" b="1" dirty="0"/>
          </a:p>
          <a:p>
            <a:pPr algn="just">
              <a:lnSpc>
                <a:spcPct val="120000"/>
              </a:lnSpc>
              <a:buClr>
                <a:srgbClr val="FF0000"/>
              </a:buClr>
              <a:defRPr/>
            </a:pPr>
            <a:r>
              <a:rPr lang="sr-Latn-CS" sz="2000" b="1" dirty="0"/>
              <a:t> </a:t>
            </a:r>
            <a:r>
              <a:rPr lang="sr-Latn-C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Znanje postaje </a:t>
            </a:r>
            <a:r>
              <a:rPr lang="sr-Latn-C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moć</a:t>
            </a:r>
            <a:r>
              <a:rPr lang="sr-Latn-CS" sz="2000" b="1" dirty="0" smtClean="0"/>
              <a:t> – šansa za male zemlje (ulaganjem u znanje)</a:t>
            </a:r>
          </a:p>
          <a:p>
            <a:pPr algn="just">
              <a:lnSpc>
                <a:spcPct val="120000"/>
              </a:lnSpc>
              <a:buClr>
                <a:srgbClr val="FF0000"/>
              </a:buClr>
              <a:defRPr/>
            </a:pPr>
            <a:endParaRPr lang="sr-Latn-CS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>
              <a:lnSpc>
                <a:spcPct val="120000"/>
              </a:lnSpc>
              <a:buClr>
                <a:srgbClr val="FF0000"/>
              </a:buClr>
              <a:defRPr/>
            </a:pPr>
            <a:r>
              <a:rPr lang="sr-Latn-C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Pravo </a:t>
            </a:r>
            <a:r>
              <a:rPr lang="sr-Latn-C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na znanje i obrazovanje</a:t>
            </a:r>
            <a:r>
              <a:rPr lang="sr-Latn-CS" sz="2000" b="1" dirty="0"/>
              <a:t> </a:t>
            </a:r>
            <a:r>
              <a:rPr lang="sr-Latn-CS" sz="2000" b="1" dirty="0" smtClean="0"/>
              <a:t>– je </a:t>
            </a:r>
            <a:r>
              <a:rPr lang="sr-Latn-CS" sz="2000" b="1" dirty="0"/>
              <a:t>jedno od osnovnih ljudskih prava.</a:t>
            </a:r>
          </a:p>
          <a:p>
            <a:pPr algn="just">
              <a:lnSpc>
                <a:spcPct val="120000"/>
              </a:lnSpc>
              <a:buClr>
                <a:srgbClr val="FF0000"/>
              </a:buClr>
              <a:defRPr/>
            </a:pPr>
            <a:endParaRPr lang="sr-Latn-CS" sz="2000" b="1" dirty="0"/>
          </a:p>
          <a:p>
            <a:pPr algn="just">
              <a:lnSpc>
                <a:spcPct val="120000"/>
              </a:lnSpc>
              <a:buClr>
                <a:srgbClr val="FF0000"/>
              </a:buClr>
              <a:defRPr/>
            </a:pPr>
            <a:r>
              <a:rPr lang="sr-Latn-CS" sz="2000" b="1" dirty="0"/>
              <a:t>Danas je važnije nego ikada ranije biti spreman </a:t>
            </a:r>
            <a:endParaRPr lang="sr-Latn-CS" sz="2000" b="1" dirty="0" smtClean="0"/>
          </a:p>
          <a:p>
            <a:pPr algn="just">
              <a:lnSpc>
                <a:spcPct val="120000"/>
              </a:lnSpc>
              <a:buClr>
                <a:srgbClr val="FF0000"/>
              </a:buClr>
              <a:defRPr/>
            </a:pPr>
            <a:r>
              <a:rPr lang="sr-Latn-CS" sz="2000" b="1" dirty="0" smtClean="0"/>
              <a:t>na </a:t>
            </a:r>
            <a:r>
              <a:rPr lang="sr-Latn-C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doživotno učenje.</a:t>
            </a:r>
          </a:p>
          <a:p>
            <a:pPr algn="just">
              <a:lnSpc>
                <a:spcPct val="120000"/>
              </a:lnSpc>
              <a:buClr>
                <a:srgbClr val="FF0000"/>
              </a:buClr>
              <a:defRPr/>
            </a:pPr>
            <a:endParaRPr lang="sr-Latn-CS" sz="2000" b="1" dirty="0"/>
          </a:p>
        </p:txBody>
      </p:sp>
    </p:spTree>
    <p:extLst>
      <p:ext uri="{BB962C8B-B14F-4D97-AF65-F5344CB8AC3E}">
        <p14:creationId xmlns:p14="http://schemas.microsoft.com/office/powerpoint/2010/main" val="2377806890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 txBox="1">
            <a:spLocks noChangeArrowheads="1"/>
          </p:cNvSpPr>
          <p:nvPr/>
        </p:nvSpPr>
        <p:spPr bwMode="auto">
          <a:xfrm>
            <a:off x="152400" y="381000"/>
            <a:ext cx="83058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Clr>
                <a:srgbClr val="FF0000"/>
              </a:buClr>
              <a:defRPr/>
            </a:pPr>
            <a:endParaRPr lang="sr-Latn-CS" sz="2800" b="1" i="1" dirty="0">
              <a:solidFill>
                <a:srgbClr val="990099"/>
              </a:solidFill>
            </a:endParaRPr>
          </a:p>
          <a:p>
            <a:pPr algn="ctr">
              <a:buClr>
                <a:srgbClr val="FF0000"/>
              </a:buClr>
              <a:defRPr/>
            </a:pPr>
            <a:r>
              <a:rPr lang="sr-Latn-CS" sz="2800" b="1" i="1" dirty="0">
                <a:solidFill>
                  <a:srgbClr val="990099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Osposobljavanje nastavnika </a:t>
            </a:r>
          </a:p>
          <a:p>
            <a:pPr algn="ctr">
              <a:buClr>
                <a:srgbClr val="FF0000"/>
              </a:buClr>
              <a:defRPr/>
            </a:pPr>
            <a:r>
              <a:rPr lang="sr-Latn-CS" sz="2800" b="1" i="1" dirty="0">
                <a:solidFill>
                  <a:srgbClr val="990099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za novu obrazovnu epohu</a:t>
            </a:r>
          </a:p>
          <a:p>
            <a:pPr>
              <a:buClr>
                <a:srgbClr val="FF0000"/>
              </a:buClr>
              <a:defRPr/>
            </a:pPr>
            <a:endParaRPr lang="sr-Latn-CS" sz="2000" b="1" i="1" dirty="0">
              <a:solidFill>
                <a:srgbClr val="990099"/>
              </a:solidFill>
            </a:endParaRPr>
          </a:p>
          <a:p>
            <a:pPr algn="just">
              <a:lnSpc>
                <a:spcPct val="90000"/>
              </a:lnSpc>
              <a:buClr>
                <a:srgbClr val="FF0000"/>
              </a:buClr>
              <a:defRPr/>
            </a:pPr>
            <a:endParaRPr lang="sr-Latn-CS" sz="2000" b="1" dirty="0"/>
          </a:p>
          <a:p>
            <a:pPr>
              <a:lnSpc>
                <a:spcPct val="120000"/>
              </a:lnSpc>
              <a:buClr>
                <a:srgbClr val="FF0000"/>
              </a:buClr>
              <a:defRPr/>
            </a:pPr>
            <a:r>
              <a:rPr lang="sr-Latn-CS" sz="2000" b="1" dirty="0"/>
              <a:t> </a:t>
            </a:r>
            <a:r>
              <a:rPr lang="sr-Latn-CS" sz="2000" b="1" u="sng" dirty="0"/>
              <a:t>Savremena uloga nastavnika</a:t>
            </a:r>
            <a:r>
              <a:rPr lang="sr-Latn-CS" sz="2000" b="1" dirty="0"/>
              <a:t> je:</a:t>
            </a:r>
          </a:p>
          <a:p>
            <a:pPr lvl="1">
              <a:lnSpc>
                <a:spcPct val="120000"/>
              </a:lnSpc>
              <a:buClr>
                <a:srgbClr val="FF0000"/>
              </a:buClr>
              <a:defRPr/>
            </a:pPr>
            <a:r>
              <a:rPr lang="sr-Latn-CS" sz="2000" b="1" dirty="0"/>
              <a:t> organizatorska</a:t>
            </a:r>
          </a:p>
          <a:p>
            <a:pPr lvl="1">
              <a:lnSpc>
                <a:spcPct val="120000"/>
              </a:lnSpc>
              <a:buClr>
                <a:srgbClr val="FF0000"/>
              </a:buClr>
              <a:defRPr/>
            </a:pPr>
            <a:r>
              <a:rPr lang="sr-Latn-CS" sz="2000" b="1" dirty="0"/>
              <a:t> mentorska</a:t>
            </a:r>
          </a:p>
          <a:p>
            <a:pPr lvl="1">
              <a:lnSpc>
                <a:spcPct val="120000"/>
              </a:lnSpc>
              <a:buClr>
                <a:srgbClr val="FF0000"/>
              </a:buClr>
              <a:defRPr/>
            </a:pPr>
            <a:r>
              <a:rPr lang="sr-Latn-CS" sz="2000" b="1" dirty="0"/>
              <a:t> savetodavna</a:t>
            </a:r>
          </a:p>
          <a:p>
            <a:pPr lvl="1">
              <a:lnSpc>
                <a:spcPct val="120000"/>
              </a:lnSpc>
              <a:buClr>
                <a:srgbClr val="FF0000"/>
              </a:buClr>
              <a:defRPr/>
            </a:pPr>
            <a:r>
              <a:rPr lang="sr-Latn-CS" sz="2000" b="1" dirty="0"/>
              <a:t> moderatorska</a:t>
            </a:r>
          </a:p>
          <a:p>
            <a:pPr lvl="1">
              <a:lnSpc>
                <a:spcPct val="120000"/>
              </a:lnSpc>
              <a:buClr>
                <a:srgbClr val="FF0000"/>
              </a:buClr>
              <a:defRPr/>
            </a:pPr>
            <a:r>
              <a:rPr lang="sr-Latn-CS" sz="2000" b="1" dirty="0"/>
              <a:t> saradnička i slično.</a:t>
            </a:r>
          </a:p>
          <a:p>
            <a:pPr algn="just">
              <a:lnSpc>
                <a:spcPct val="90000"/>
              </a:lnSpc>
              <a:buClr>
                <a:srgbClr val="FF0000"/>
              </a:buClr>
              <a:defRPr/>
            </a:pPr>
            <a:endParaRPr lang="sr-Latn-CS" sz="2000" dirty="0"/>
          </a:p>
          <a:p>
            <a:pPr>
              <a:buClr>
                <a:srgbClr val="FF0000"/>
              </a:buClr>
              <a:defRPr/>
            </a:pPr>
            <a:endParaRPr lang="sr-Latn-CS" sz="2000" b="1" i="1" dirty="0">
              <a:solidFill>
                <a:srgbClr val="FF0000"/>
              </a:solidFill>
            </a:endParaRPr>
          </a:p>
          <a:p>
            <a:pPr>
              <a:buClr>
                <a:srgbClr val="FF0000"/>
              </a:buClr>
              <a:defRPr/>
            </a:pPr>
            <a:endParaRPr lang="sr-Latn-CS" sz="2000" b="1" dirty="0"/>
          </a:p>
        </p:txBody>
      </p:sp>
      <p:pic>
        <p:nvPicPr>
          <p:cNvPr id="5" name="Picture 7" descr="cs2_classroom_teacher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2819399"/>
            <a:ext cx="3626228" cy="27695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84475846"/>
      </p:ext>
    </p:extLst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628775"/>
            <a:ext cx="7772400" cy="1470025"/>
          </a:xfrm>
        </p:spPr>
        <p:txBody>
          <a:bodyPr/>
          <a:lstStyle/>
          <a:p>
            <a:pPr eaLnBrk="1" hangingPunct="1"/>
            <a:r>
              <a:rPr lang="sr-Latn-CS" altLang="sr-Latn-RS" b="1" smtClean="0"/>
              <a:t>PRIPREMA ZA MULTIMEDIJALNI </a:t>
            </a:r>
            <a:br>
              <a:rPr lang="sr-Latn-CS" altLang="sr-Latn-RS" b="1" smtClean="0"/>
            </a:br>
            <a:r>
              <a:rPr lang="sr-Latn-CS" altLang="sr-Latn-RS" b="1" smtClean="0"/>
              <a:t>ČAS</a:t>
            </a:r>
            <a:endParaRPr lang="en-US" altLang="sr-Latn-RS" b="1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789363"/>
            <a:ext cx="6400800" cy="1752600"/>
          </a:xfrm>
        </p:spPr>
        <p:txBody>
          <a:bodyPr/>
          <a:lstStyle/>
          <a:p>
            <a:pPr eaLnBrk="1" hangingPunct="1"/>
            <a:r>
              <a:rPr lang="sr-Latn-CS" altLang="sr-Latn-RS" sz="3600" b="1" smtClean="0"/>
              <a:t>Formati</a:t>
            </a:r>
            <a:endParaRPr lang="en-US" altLang="sr-Latn-RS" sz="3600" b="1" smtClean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635375" y="404813"/>
            <a:ext cx="1773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r-Latn-CS" altLang="sr-Latn-RS" sz="2400" b="1" dirty="0"/>
              <a:t>II Poglavlje</a:t>
            </a:r>
            <a:endParaRPr lang="en-US" altLang="sr-Latn-RS" sz="2400" b="1" dirty="0"/>
          </a:p>
        </p:txBody>
      </p:sp>
    </p:spTree>
    <p:extLst>
      <p:ext uri="{BB962C8B-B14F-4D97-AF65-F5344CB8AC3E}">
        <p14:creationId xmlns:p14="http://schemas.microsoft.com/office/powerpoint/2010/main" val="99179834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altLang="sr-Latn-RS" b="1" dirty="0" smtClean="0"/>
              <a:t>Podela formata na:</a:t>
            </a:r>
            <a:endParaRPr lang="en-US" altLang="sr-Latn-RS" b="1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sr-Latn-CS" altLang="sr-Latn-RS" sz="4000" b="1" dirty="0" smtClean="0"/>
              <a:t>Tekstualne formate</a:t>
            </a:r>
          </a:p>
          <a:p>
            <a:pPr eaLnBrk="1" hangingPunct="1">
              <a:lnSpc>
                <a:spcPct val="150000"/>
              </a:lnSpc>
            </a:pPr>
            <a:r>
              <a:rPr lang="sr-Latn-CS" altLang="sr-Latn-RS" sz="4000" b="1" dirty="0" smtClean="0"/>
              <a:t>Audio formate</a:t>
            </a:r>
          </a:p>
          <a:p>
            <a:pPr eaLnBrk="1" hangingPunct="1">
              <a:lnSpc>
                <a:spcPct val="150000"/>
              </a:lnSpc>
            </a:pPr>
            <a:r>
              <a:rPr lang="sr-Latn-CS" altLang="sr-Latn-RS" sz="4000" b="1" dirty="0" smtClean="0"/>
              <a:t>Grafičke formate</a:t>
            </a:r>
          </a:p>
          <a:p>
            <a:pPr eaLnBrk="1" hangingPunct="1">
              <a:lnSpc>
                <a:spcPct val="150000"/>
              </a:lnSpc>
            </a:pPr>
            <a:r>
              <a:rPr lang="sr-Latn-CS" altLang="sr-Latn-RS" sz="4000" b="1" dirty="0" smtClean="0"/>
              <a:t>Video formate</a:t>
            </a:r>
          </a:p>
          <a:p>
            <a:pPr eaLnBrk="1" hangingPunct="1"/>
            <a:endParaRPr lang="en-US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737738900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ctr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sr-Latn-CS" sz="4000" b="1" dirty="0" smtClean="0"/>
              <a:t>PROCES STVARANJA, PRIKUPLJANJA MATERIJALA I NJEGOVA OBRADA</a:t>
            </a:r>
            <a:endParaRPr lang="en-US" sz="4000" b="1" dirty="0" smtClean="0"/>
          </a:p>
        </p:txBody>
      </p:sp>
      <p:sp>
        <p:nvSpPr>
          <p:cNvPr id="5122" name="Rectangle 6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r-Latn-CS" smtClean="0">
                <a:solidFill>
                  <a:schemeClr val="bg1"/>
                </a:solidFill>
                <a:latin typeface="Monotype Corsiva" pitchFamily="66" charset="0"/>
              </a:rPr>
              <a:t>Multimedija</a:t>
            </a:r>
            <a:endParaRPr lang="en-US" smtClean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r-Latn-CS" smtClean="0">
                <a:solidFill>
                  <a:schemeClr val="bg1"/>
                </a:solidFill>
                <a:latin typeface="Monotype Corsiva" pitchFamily="66" charset="0"/>
              </a:rPr>
              <a:t>Muzička kultura</a:t>
            </a:r>
            <a:endParaRPr lang="en-US" smtClean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395288" y="188913"/>
            <a:ext cx="1857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r-Latn-CS" sz="2400" b="1"/>
              <a:t>III Poglavlje</a:t>
            </a:r>
            <a:endParaRPr lang="en-US" sz="2400" b="1"/>
          </a:p>
        </p:txBody>
      </p:sp>
    </p:spTree>
    <p:extLst>
      <p:ext uri="{BB962C8B-B14F-4D97-AF65-F5344CB8AC3E}">
        <p14:creationId xmlns:p14="http://schemas.microsoft.com/office/powerpoint/2010/main" val="2829936116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305800" cy="48228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sr-Latn-CS" sz="4000" b="1" dirty="0" smtClean="0"/>
              <a:t>PRETRAGA INTERNETA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sr-Latn-CS" sz="4000" b="1" dirty="0"/>
              <a:t>INTERNET </a:t>
            </a:r>
            <a:r>
              <a:rPr lang="sr-Latn-CS" sz="4000" b="1" dirty="0" smtClean="0"/>
              <a:t>BIBLIOTEKE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sr-Latn-CS" sz="4000" b="1" dirty="0" smtClean="0"/>
              <a:t>TORRENT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sr-Latn-CS" sz="4000" b="1" dirty="0" smtClean="0"/>
              <a:t>AUTORSKA PRAVA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sr-Latn-CS" sz="4000" b="1" dirty="0" smtClean="0"/>
              <a:t>VIRUSI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sr-Latn-CS" sz="4000" b="1" dirty="0" smtClean="0"/>
              <a:t>VIDEO NA INTERNETU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sr-Latn-CS" sz="4000" b="1" dirty="0" smtClean="0"/>
              <a:t>ONLINE RADIO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en-US" sz="4000" b="1" dirty="0" smtClean="0"/>
          </a:p>
          <a:p>
            <a:pPr>
              <a:lnSpc>
                <a:spcPct val="90000"/>
              </a:lnSpc>
              <a:buFontTx/>
              <a:buChar char="-"/>
            </a:pPr>
            <a:endParaRPr lang="sr-Latn-CS" sz="4000" b="1" dirty="0"/>
          </a:p>
          <a:p>
            <a:pPr>
              <a:lnSpc>
                <a:spcPct val="90000"/>
              </a:lnSpc>
              <a:buFontTx/>
              <a:buChar char="-"/>
            </a:pPr>
            <a:endParaRPr lang="en-US" sz="4000" b="1" dirty="0" smtClean="0"/>
          </a:p>
        </p:txBody>
      </p:sp>
      <p:sp>
        <p:nvSpPr>
          <p:cNvPr id="819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r-Latn-CS" dirty="0" smtClean="0">
                <a:solidFill>
                  <a:schemeClr val="bg1"/>
                </a:solidFill>
                <a:latin typeface="Monotype Corsiva" pitchFamily="66" charset="0"/>
              </a:rPr>
              <a:t>Multimedija</a:t>
            </a:r>
            <a:endParaRPr lang="en-US" dirty="0" smtClean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r-Latn-CS" smtClean="0">
                <a:solidFill>
                  <a:schemeClr val="bg1"/>
                </a:solidFill>
                <a:latin typeface="Monotype Corsiva" pitchFamily="66" charset="0"/>
              </a:rPr>
              <a:t>Muzička kultura</a:t>
            </a:r>
            <a:endParaRPr lang="en-US" smtClean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006829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usic 5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Music 5</Template>
  <TotalTime>255</TotalTime>
  <Words>274</Words>
  <Application>Microsoft Office PowerPoint</Application>
  <PresentationFormat>On-screen Show (4:3)</PresentationFormat>
  <Paragraphs>103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Music 5</vt:lpstr>
      <vt:lpstr>MUZIČKA KULTURA I MODERNE TEHNOLOGIJE Kat.br. 973</vt:lpstr>
      <vt:lpstr>TEME</vt:lpstr>
      <vt:lpstr>PowerPoint Presentation</vt:lpstr>
      <vt:lpstr>PowerPoint Presentation</vt:lpstr>
      <vt:lpstr>PowerPoint Presentation</vt:lpstr>
      <vt:lpstr>PRIPREMA ZA MULTIMEDIJALNI  ČAS</vt:lpstr>
      <vt:lpstr>Podela formata na:</vt:lpstr>
      <vt:lpstr>PROCES STVARANJA, PRIKUPLJANJA MATERIJALA I NJEGOVA OBRADA</vt:lpstr>
      <vt:lpstr>PowerPoint Presentation</vt:lpstr>
      <vt:lpstr>  </vt:lpstr>
      <vt:lpstr>OBRADA MATERIJALA</vt:lpstr>
      <vt:lpstr>HAJDE DA SE IGRAMO!</vt:lpstr>
      <vt:lpstr>STVARANJE MULTIMEDIJALNE PREZENTACIJE</vt:lpstr>
      <vt:lpstr>SVI VOLIMO KVIZOVE, ZAR NE?</vt:lpstr>
      <vt:lpstr>Hot Potatoes           </vt:lpstr>
      <vt:lpstr>PowerPoint Presentation</vt:lpstr>
      <vt:lpstr>PowerPoint Presentation</vt:lpstr>
      <vt:lpstr>EVALUACIJA</vt:lpstr>
      <vt:lpstr>KONTAKT</vt:lpstr>
      <vt:lpstr>KONTAKT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AkademijaFBF</cp:lastModifiedBy>
  <cp:revision>37</cp:revision>
  <dcterms:created xsi:type="dcterms:W3CDTF">2009-02-10T08:58:53Z</dcterms:created>
  <dcterms:modified xsi:type="dcterms:W3CDTF">2018-09-11T23:31:34Z</dcterms:modified>
</cp:coreProperties>
</file>