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6" r:id="rId11"/>
    <p:sldId id="265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64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52DEA0-19E5-4D93-94FC-0CE368CD0B91}" type="datetimeFigureOut">
              <a:rPr lang="en-US" smtClean="0"/>
              <a:t>9/14/2018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45B4D6-A183-434B-89EB-D7B496E4B95F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52DEA0-19E5-4D93-94FC-0CE368CD0B91}" type="datetimeFigureOut">
              <a:rPr lang="en-US" smtClean="0"/>
              <a:t>9/14/2018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45B4D6-A183-434B-89EB-D7B496E4B95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52DEA0-19E5-4D93-94FC-0CE368CD0B91}" type="datetimeFigureOut">
              <a:rPr lang="en-US" smtClean="0"/>
              <a:t>9/14/2018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45B4D6-A183-434B-89EB-D7B496E4B95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52DEA0-19E5-4D93-94FC-0CE368CD0B91}" type="datetimeFigureOut">
              <a:rPr lang="en-US" smtClean="0"/>
              <a:t>9/14/2018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45B4D6-A183-434B-89EB-D7B496E4B95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52DEA0-19E5-4D93-94FC-0CE368CD0B91}" type="datetimeFigureOut">
              <a:rPr lang="en-US" smtClean="0"/>
              <a:t>9/14/2018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45B4D6-A183-434B-89EB-D7B496E4B95F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52DEA0-19E5-4D93-94FC-0CE368CD0B91}" type="datetimeFigureOut">
              <a:rPr lang="en-US" smtClean="0"/>
              <a:t>9/14/2018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45B4D6-A183-434B-89EB-D7B496E4B95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52DEA0-19E5-4D93-94FC-0CE368CD0B91}" type="datetimeFigureOut">
              <a:rPr lang="en-US" smtClean="0"/>
              <a:t>9/14/2018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45B4D6-A183-434B-89EB-D7B496E4B95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52DEA0-19E5-4D93-94FC-0CE368CD0B91}" type="datetimeFigureOut">
              <a:rPr lang="en-US" smtClean="0"/>
              <a:t>9/14/2018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45B4D6-A183-434B-89EB-D7B496E4B95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52DEA0-19E5-4D93-94FC-0CE368CD0B91}" type="datetimeFigureOut">
              <a:rPr lang="en-US" smtClean="0"/>
              <a:t>9/14/2018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45B4D6-A183-434B-89EB-D7B496E4B95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52DEA0-19E5-4D93-94FC-0CE368CD0B91}" type="datetimeFigureOut">
              <a:rPr lang="en-US" smtClean="0"/>
              <a:t>9/14/2018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45B4D6-A183-434B-89EB-D7B496E4B95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52DEA0-19E5-4D93-94FC-0CE368CD0B91}" type="datetimeFigureOut">
              <a:rPr lang="en-US" smtClean="0"/>
              <a:t>9/14/2018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6645B4D6-A183-434B-89EB-D7B496E4B95F}" type="slidenum">
              <a:rPr lang="en-US" smtClean="0"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AC52DEA0-19E5-4D93-94FC-0CE368CD0B91}" type="datetimeFigureOut">
              <a:rPr lang="en-US" smtClean="0"/>
              <a:t>9/14/2018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6645B4D6-A183-434B-89EB-D7B496E4B95F}" type="slidenum">
              <a:rPr lang="en-US" smtClean="0"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ru-RU" sz="4800" dirty="0" smtClean="0"/>
              <a:t>Савремени </a:t>
            </a:r>
            <a:r>
              <a:rPr lang="ru-RU" sz="4800" dirty="0"/>
              <a:t>облици наставе и ИТ као предуслов успешних</a:t>
            </a:r>
            <a:br>
              <a:rPr lang="ru-RU" sz="4800" dirty="0"/>
            </a:br>
            <a:r>
              <a:rPr lang="ru-RU" sz="4800" dirty="0"/>
              <a:t>ученика и наставника у 21. веку</a:t>
            </a:r>
            <a:endParaRPr lang="en-US" sz="4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r-Cyrl-CS" dirty="0" smtClean="0"/>
              <a:t>Професор </a:t>
            </a:r>
            <a:r>
              <a:rPr lang="sr-Cyrl-RS" dirty="0" smtClean="0"/>
              <a:t>разредне наставе</a:t>
            </a:r>
            <a:r>
              <a:rPr lang="sr-Cyrl-CS" dirty="0" smtClean="0"/>
              <a:t> </a:t>
            </a:r>
            <a:r>
              <a:rPr lang="sr-Cyrl-CS" dirty="0"/>
              <a:t>Нина </a:t>
            </a:r>
            <a:r>
              <a:rPr lang="sr-Cyrl-CS" dirty="0" smtClean="0"/>
              <a:t>Беретић</a:t>
            </a:r>
            <a:endParaRPr lang="en-US" dirty="0" smtClean="0"/>
          </a:p>
          <a:p>
            <a:r>
              <a:rPr lang="sr-Cyrl-CS" dirty="0" smtClean="0"/>
              <a:t>Дипломирани </a:t>
            </a:r>
            <a:r>
              <a:rPr lang="sr-Cyrl-CS" dirty="0"/>
              <a:t>педагог Оливера Илић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20272" y="5445224"/>
            <a:ext cx="1783160" cy="10810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Cyrl-RS" dirty="0" smtClean="0"/>
              <a:t>Неопходан материјал!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itchFamily="2" charset="2"/>
              <a:buChar char="§"/>
            </a:pPr>
            <a:r>
              <a:rPr lang="sr-Cyrl-RS" sz="2000" dirty="0" smtClean="0"/>
              <a:t>Кровни </a:t>
            </a:r>
            <a:r>
              <a:rPr lang="sr-Cyrl-RS" sz="2000" dirty="0" smtClean="0"/>
              <a:t>закон, закон за ниво и врсту образ. и васп. који се обавља у установи, правилнике који прописују стандарде и исходе у е- форми</a:t>
            </a:r>
          </a:p>
          <a:p>
            <a:pPr>
              <a:buFont typeface="Wingdings" pitchFamily="2" charset="2"/>
              <a:buChar char="§"/>
            </a:pPr>
            <a:r>
              <a:rPr lang="sr-Cyrl-CS" sz="2000" dirty="0" smtClean="0"/>
              <a:t>Х</a:t>
            </a:r>
            <a:r>
              <a:rPr lang="sr-Cyrl-RS" sz="2000" dirty="0" smtClean="0"/>
              <a:t>артију, прибор за писање, УСБ меморије полазника </a:t>
            </a:r>
          </a:p>
          <a:p>
            <a:pPr>
              <a:buFont typeface="Wingdings" pitchFamily="2" charset="2"/>
              <a:buChar char="§"/>
            </a:pPr>
            <a:r>
              <a:rPr lang="sr-Cyrl-RS" sz="2000" dirty="0" smtClean="0"/>
              <a:t>Приступ  школској  библиотеци и по могућности е-библиотеци</a:t>
            </a:r>
          </a:p>
          <a:p>
            <a:pPr>
              <a:buFont typeface="Wingdings" pitchFamily="2" charset="2"/>
              <a:buChar char="§"/>
            </a:pPr>
            <a:r>
              <a:rPr lang="sr-Cyrl-RS" sz="2000" dirty="0" smtClean="0"/>
              <a:t>Ако се већ користе образовни софтвери – припремити их (нпр. </a:t>
            </a:r>
            <a:r>
              <a:rPr lang="en-US" sz="2000" dirty="0" err="1" smtClean="0"/>
              <a:t>Moza</a:t>
            </a:r>
            <a:r>
              <a:rPr lang="en-US" sz="2000" dirty="0" smtClean="0"/>
              <a:t> Web, </a:t>
            </a:r>
            <a:r>
              <a:rPr lang="en-US" sz="2000" dirty="0" err="1" smtClean="0"/>
              <a:t>MozaBook</a:t>
            </a:r>
            <a:r>
              <a:rPr lang="en-US" sz="2000" dirty="0" smtClean="0"/>
              <a:t>)</a:t>
            </a:r>
            <a:endParaRPr lang="sr-Cyrl-RS" sz="2000" dirty="0" smtClean="0"/>
          </a:p>
          <a:p>
            <a:pPr>
              <a:buFont typeface="Wingdings" pitchFamily="2" charset="2"/>
              <a:buChar char="§"/>
            </a:pPr>
            <a:r>
              <a:rPr lang="sr-Cyrl-CS" sz="2000" dirty="0" smtClean="0"/>
              <a:t>О</a:t>
            </a:r>
            <a:r>
              <a:rPr lang="sr-Cyrl-RS" sz="2000" dirty="0" smtClean="0"/>
              <a:t>стали потребан материјал  на основу жеља и претпоставки полазника</a:t>
            </a:r>
          </a:p>
          <a:p>
            <a:pPr marL="514350" indent="-514350">
              <a:buAutoNum type="arabicParenR"/>
            </a:pPr>
            <a:endParaRPr lang="sr-Cyrl-RS" dirty="0" smtClean="0"/>
          </a:p>
          <a:p>
            <a:pPr marL="514350" indent="-514350">
              <a:buAutoNum type="arabicParenR"/>
            </a:pPr>
            <a:endParaRPr lang="sr-Cyrl-RS" dirty="0" smtClean="0"/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20272" y="5445224"/>
            <a:ext cx="1783160" cy="10810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459911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r-Cyrl-CS" dirty="0" smtClean="0"/>
              <a:t>Програм је теоријски и практично 100% применљив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09800"/>
            <a:ext cx="8229600" cy="4114800"/>
          </a:xfrm>
        </p:spPr>
        <p:txBody>
          <a:bodyPr>
            <a:normAutofit lnSpcReduction="10000"/>
          </a:bodyPr>
          <a:lstStyle/>
          <a:p>
            <a:r>
              <a:rPr lang="sr-Cyrl-CS" dirty="0" smtClean="0"/>
              <a:t>Д</a:t>
            </a:r>
            <a:r>
              <a:rPr lang="sr-Cyrl-RS" dirty="0" smtClean="0"/>
              <a:t>овољна је основна информатичка писменост већине полазника</a:t>
            </a:r>
          </a:p>
          <a:p>
            <a:r>
              <a:rPr lang="sr-Cyrl-RS" dirty="0" smtClean="0"/>
              <a:t>Довољно је пет десктоп/лаптоп рачунара</a:t>
            </a:r>
          </a:p>
          <a:p>
            <a:r>
              <a:rPr lang="sr-Cyrl-RS" dirty="0" smtClean="0"/>
              <a:t>Довољна је добра </a:t>
            </a:r>
            <a:r>
              <a:rPr lang="en-US" dirty="0" err="1" smtClean="0"/>
              <a:t>WiFi</a:t>
            </a:r>
            <a:r>
              <a:rPr lang="en-US" dirty="0" smtClean="0"/>
              <a:t> </a:t>
            </a:r>
            <a:r>
              <a:rPr lang="sr-Cyrl-RS" dirty="0" smtClean="0"/>
              <a:t>конекција</a:t>
            </a:r>
          </a:p>
          <a:p>
            <a:r>
              <a:rPr lang="sr-Cyrl-RS" dirty="0" smtClean="0"/>
              <a:t>Довољна је љубав према деци</a:t>
            </a:r>
          </a:p>
          <a:p>
            <a:r>
              <a:rPr lang="sr-Cyrl-RS" dirty="0" smtClean="0"/>
              <a:t>Довољна је професионална комуникација међу полазницима</a:t>
            </a:r>
          </a:p>
          <a:p>
            <a:pPr>
              <a:buNone/>
            </a:pPr>
            <a:endParaRPr lang="sr-Cyrl-RS" dirty="0" smtClean="0"/>
          </a:p>
          <a:p>
            <a:pPr>
              <a:buNone/>
            </a:pPr>
            <a:r>
              <a:rPr lang="sr-Cyrl-RS" dirty="0" smtClean="0"/>
              <a:t>              </a:t>
            </a:r>
            <a:r>
              <a:rPr lang="sr-Cyrl-RS" sz="4000" dirty="0" smtClean="0">
                <a:solidFill>
                  <a:schemeClr val="accent1">
                    <a:lumMod val="75000"/>
                  </a:schemeClr>
                </a:solidFill>
              </a:rPr>
              <a:t>Хвала на пажњи и избору!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</a:t>
            </a:r>
            <a:r>
              <a:rPr lang="sr-Cyrl-CS" dirty="0"/>
              <a:t>аталошки </a:t>
            </a:r>
            <a:r>
              <a:rPr lang="sr-Cyrl-CS" dirty="0" smtClean="0"/>
              <a:t>број 573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r-Cyrl-CS" dirty="0"/>
              <a:t>Компетенциј</a:t>
            </a:r>
            <a:r>
              <a:rPr lang="en-US" dirty="0"/>
              <a:t>a</a:t>
            </a:r>
            <a:r>
              <a:rPr lang="en-US" dirty="0" smtClean="0"/>
              <a:t>:</a:t>
            </a:r>
            <a:r>
              <a:rPr lang="sr-Cyrl-RS" dirty="0" smtClean="0"/>
              <a:t> 2</a:t>
            </a:r>
          </a:p>
          <a:p>
            <a:pPr>
              <a:buNone/>
            </a:pPr>
            <a:r>
              <a:rPr lang="sr-Cyrl-RS" dirty="0"/>
              <a:t> </a:t>
            </a:r>
            <a:r>
              <a:rPr lang="sr-Cyrl-RS" dirty="0" smtClean="0"/>
              <a:t>   компетенције за поучавање и учење</a:t>
            </a:r>
          </a:p>
          <a:p>
            <a:pPr>
              <a:buNone/>
            </a:pPr>
            <a:r>
              <a:rPr lang="sr-Cyrl-RS" dirty="0" smtClean="0"/>
              <a:t>     </a:t>
            </a:r>
          </a:p>
          <a:p>
            <a:r>
              <a:rPr lang="sr-Cyrl-CS" dirty="0" smtClean="0"/>
              <a:t>Приоритет: 3</a:t>
            </a:r>
          </a:p>
          <a:p>
            <a:pPr>
              <a:buNone/>
            </a:pPr>
            <a:r>
              <a:rPr lang="sr-Cyrl-CS" dirty="0" smtClean="0"/>
              <a:t>    унапређивање компетенција у области планирања и реализације наставе оријентисане на исходе (подизање нивоа методичких знања релевантних за циљеве и исходе предмета/области)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    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CS" b="1" dirty="0"/>
              <a:t>ОПШТИ ЦИЉ ПРОГРАМА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389120"/>
          </a:xfrm>
        </p:spPr>
        <p:txBody>
          <a:bodyPr/>
          <a:lstStyle/>
          <a:p>
            <a:r>
              <a:rPr lang="sr-Cyrl-CS" dirty="0"/>
              <a:t>Оспособљавање полазника за унапређење</a:t>
            </a:r>
          </a:p>
          <a:p>
            <a:pPr>
              <a:buNone/>
            </a:pPr>
            <a:r>
              <a:rPr lang="ru-RU" dirty="0" smtClean="0"/>
              <a:t>    квалитета </a:t>
            </a:r>
            <a:r>
              <a:rPr lang="ru-RU" dirty="0"/>
              <a:t>рада применом савремених облика</a:t>
            </a:r>
          </a:p>
          <a:p>
            <a:pPr>
              <a:buNone/>
            </a:pPr>
            <a:r>
              <a:rPr lang="ru-RU" dirty="0" smtClean="0"/>
              <a:t>    наставе,техника </a:t>
            </a:r>
            <a:r>
              <a:rPr lang="ru-RU" dirty="0"/>
              <a:t>мотивације и </a:t>
            </a:r>
            <a:r>
              <a:rPr lang="ru-RU" dirty="0" smtClean="0"/>
              <a:t>учења, средстава “ИТ</a:t>
            </a:r>
            <a:r>
              <a:rPr lang="ru-RU" dirty="0"/>
              <a:t>”, евалуације рада ученика и свог рада </a:t>
            </a:r>
            <a:r>
              <a:rPr lang="ru-RU" dirty="0" smtClean="0"/>
              <a:t>у циљу </a:t>
            </a:r>
            <a:r>
              <a:rPr lang="ru-RU" dirty="0"/>
              <a:t>подизања нивоа постигнућа </a:t>
            </a:r>
            <a:r>
              <a:rPr lang="ru-RU" dirty="0" smtClean="0"/>
              <a:t>ученика </a:t>
            </a:r>
            <a:r>
              <a:rPr lang="sr-Cyrl-CS" dirty="0" smtClean="0"/>
              <a:t>уважавајући </a:t>
            </a:r>
            <a:r>
              <a:rPr lang="sr-Cyrl-CS" dirty="0"/>
              <a:t>индивидуалне способности.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20272" y="5445224"/>
            <a:ext cx="1783160" cy="10810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Cyrl-CS" b="1" dirty="0"/>
              <a:t>СПЕЦИФИЧНИ ЦИЉЕВИ ПРОГРАМА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sr-Cyrl-CS" dirty="0" smtClean="0"/>
              <a:t>Практична </a:t>
            </a:r>
            <a:r>
              <a:rPr lang="ru-RU" dirty="0" smtClean="0"/>
              <a:t>примена </a:t>
            </a:r>
            <a:r>
              <a:rPr lang="ru-RU" dirty="0"/>
              <a:t>знања о тимској, </a:t>
            </a:r>
            <a:r>
              <a:rPr lang="ru-RU" dirty="0" smtClean="0"/>
              <a:t>индивидуализованој, </a:t>
            </a:r>
            <a:r>
              <a:rPr lang="sr-Cyrl-CS" dirty="0" smtClean="0"/>
              <a:t>диференцираној</a:t>
            </a:r>
            <a:r>
              <a:rPr lang="sr-Cyrl-CS" dirty="0"/>
              <a:t>, интегративној и </a:t>
            </a:r>
            <a:r>
              <a:rPr lang="sr-Cyrl-CS" dirty="0" smtClean="0"/>
              <a:t>кооперативној настави;</a:t>
            </a:r>
          </a:p>
          <a:p>
            <a:r>
              <a:rPr lang="sr-Cyrl-CS" dirty="0" smtClean="0"/>
              <a:t>Вештина </a:t>
            </a:r>
            <a:r>
              <a:rPr lang="sr-Cyrl-CS" dirty="0"/>
              <a:t>комбиновања </a:t>
            </a:r>
            <a:r>
              <a:rPr lang="sr-Cyrl-CS" dirty="0" smtClean="0"/>
              <a:t>метода, </a:t>
            </a:r>
            <a:r>
              <a:rPr lang="ru-RU" dirty="0" smtClean="0"/>
              <a:t>техника</a:t>
            </a:r>
            <a:r>
              <a:rPr lang="ru-RU" dirty="0"/>
              <a:t>, облика рада, наставних средстава,</a:t>
            </a:r>
          </a:p>
          <a:p>
            <a:pPr>
              <a:buNone/>
            </a:pPr>
            <a:r>
              <a:rPr lang="sr-Cyrl-CS" dirty="0" smtClean="0"/>
              <a:t>       мултимедијалних </a:t>
            </a:r>
            <a:r>
              <a:rPr lang="sr-Cyrl-CS" dirty="0"/>
              <a:t>средстава из </a:t>
            </a:r>
            <a:r>
              <a:rPr lang="sr-Cyrl-CS" dirty="0" smtClean="0"/>
              <a:t>лепезе</a:t>
            </a:r>
            <a:r>
              <a:rPr lang="ru-RU" dirty="0" smtClean="0"/>
              <a:t>“ИТ</a:t>
            </a:r>
            <a:r>
              <a:rPr lang="ru-RU" dirty="0"/>
              <a:t>” ради веће ефективности наставног</a:t>
            </a:r>
          </a:p>
          <a:p>
            <a:pPr>
              <a:buNone/>
            </a:pPr>
            <a:r>
              <a:rPr lang="ru-RU" dirty="0" smtClean="0"/>
              <a:t>       процеса</a:t>
            </a:r>
            <a:r>
              <a:rPr lang="ru-RU" dirty="0"/>
              <a:t>; </a:t>
            </a:r>
          </a:p>
          <a:p>
            <a:r>
              <a:rPr lang="ru-RU" dirty="0"/>
              <a:t>В</a:t>
            </a:r>
            <a:r>
              <a:rPr lang="ru-RU" dirty="0" smtClean="0"/>
              <a:t>ешто планирање садржаја наставе </a:t>
            </a:r>
            <a:r>
              <a:rPr lang="sr-Cyrl-CS" dirty="0" smtClean="0"/>
              <a:t>уважавајући </a:t>
            </a:r>
            <a:r>
              <a:rPr lang="sr-Cyrl-CS" dirty="0"/>
              <a:t>хоризонталну и вертикалну</a:t>
            </a:r>
          </a:p>
          <a:p>
            <a:pPr>
              <a:buNone/>
            </a:pPr>
            <a:r>
              <a:rPr lang="sr-Cyrl-CS" dirty="0" smtClean="0"/>
              <a:t>       корелацију </a:t>
            </a:r>
            <a:r>
              <a:rPr lang="sr-Cyrl-CS" dirty="0"/>
              <a:t>наставних програма; </a:t>
            </a:r>
          </a:p>
          <a:p>
            <a:r>
              <a:rPr lang="sr-Cyrl-CS" dirty="0" smtClean="0"/>
              <a:t>Примена </a:t>
            </a:r>
            <a:r>
              <a:rPr lang="ru-RU" dirty="0" smtClean="0"/>
              <a:t>техника </a:t>
            </a:r>
            <a:r>
              <a:rPr lang="ru-RU" dirty="0"/>
              <a:t>мотивације и учења у циљу подстицања</a:t>
            </a:r>
          </a:p>
          <a:p>
            <a:pPr>
              <a:buNone/>
            </a:pPr>
            <a:r>
              <a:rPr lang="sr-Cyrl-CS" dirty="0" smtClean="0"/>
              <a:t>       креативног </a:t>
            </a:r>
            <a:r>
              <a:rPr lang="sr-Cyrl-CS" dirty="0"/>
              <a:t>мишљења деце</a:t>
            </a:r>
            <a:r>
              <a:rPr lang="sr-Cyrl-CS" dirty="0" smtClean="0"/>
              <a:t>;</a:t>
            </a:r>
          </a:p>
          <a:p>
            <a:r>
              <a:rPr lang="sr-Cyrl-CS" dirty="0" smtClean="0"/>
              <a:t>Праћење савремених </a:t>
            </a:r>
            <a:r>
              <a:rPr lang="sr-Cyrl-CS" dirty="0"/>
              <a:t>трендова информатичке </a:t>
            </a:r>
            <a:r>
              <a:rPr lang="sr-Cyrl-CS" dirty="0" smtClean="0"/>
              <a:t>технологије </a:t>
            </a:r>
            <a:r>
              <a:rPr lang="ru-RU" dirty="0" smtClean="0"/>
              <a:t>због </a:t>
            </a:r>
            <a:r>
              <a:rPr lang="ru-RU" dirty="0"/>
              <a:t>сопственог професионалног развоја </a:t>
            </a:r>
            <a:r>
              <a:rPr lang="ru-RU" dirty="0" smtClean="0"/>
              <a:t>и обезбеђења </a:t>
            </a:r>
            <a:r>
              <a:rPr lang="ru-RU" dirty="0"/>
              <a:t>услова за веће постигнуће ученика</a:t>
            </a:r>
          </a:p>
          <a:p>
            <a:pPr>
              <a:buNone/>
            </a:pPr>
            <a:r>
              <a:rPr lang="ru-RU" dirty="0" smtClean="0"/>
              <a:t>       у </a:t>
            </a:r>
            <a:r>
              <a:rPr lang="ru-RU" dirty="0"/>
              <a:t>школском и животном учењу</a:t>
            </a:r>
            <a:r>
              <a:rPr lang="ru-RU" dirty="0" smtClean="0"/>
              <a:t>;</a:t>
            </a:r>
          </a:p>
          <a:p>
            <a:r>
              <a:rPr lang="ru-RU" dirty="0"/>
              <a:t>Р</a:t>
            </a:r>
            <a:r>
              <a:rPr lang="ru-RU" dirty="0" smtClean="0"/>
              <a:t>азвијање културе </a:t>
            </a:r>
            <a:r>
              <a:rPr lang="ru-RU" dirty="0"/>
              <a:t>дијалога, толертанције и </a:t>
            </a:r>
            <a:r>
              <a:rPr lang="ru-RU" dirty="0" smtClean="0"/>
              <a:t>самоевалуације код </a:t>
            </a:r>
            <a:r>
              <a:rPr lang="ru-RU" dirty="0"/>
              <a:t>ученика и себе у интересу установе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CS" b="1" dirty="0"/>
              <a:t>ТЕМЕ ПРОГРАМА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r-Cyrl-RS" dirty="0" smtClean="0"/>
              <a:t>1. дан:</a:t>
            </a:r>
          </a:p>
          <a:p>
            <a:pPr>
              <a:buNone/>
            </a:pPr>
            <a:r>
              <a:rPr lang="sr-Cyrl-RS" dirty="0"/>
              <a:t> </a:t>
            </a:r>
            <a:r>
              <a:rPr lang="sr-Cyrl-CS" dirty="0"/>
              <a:t>Иницијални </a:t>
            </a:r>
            <a:r>
              <a:rPr lang="sr-Cyrl-CS" dirty="0" smtClean="0"/>
              <a:t>тест</a:t>
            </a:r>
          </a:p>
          <a:p>
            <a:pPr>
              <a:buNone/>
            </a:pPr>
            <a:r>
              <a:rPr lang="ru-RU" dirty="0" smtClean="0"/>
              <a:t> Законска </a:t>
            </a:r>
            <a:r>
              <a:rPr lang="ru-RU" dirty="0"/>
              <a:t>и научна основа наставног </a:t>
            </a:r>
            <a:r>
              <a:rPr lang="ru-RU" dirty="0" smtClean="0"/>
              <a:t>рада</a:t>
            </a:r>
          </a:p>
          <a:p>
            <a:pPr>
              <a:buNone/>
            </a:pPr>
            <a:r>
              <a:rPr lang="ru-RU" dirty="0"/>
              <a:t> </a:t>
            </a:r>
            <a:r>
              <a:rPr lang="sr-Cyrl-CS" dirty="0"/>
              <a:t>Слабе </a:t>
            </a:r>
            <a:r>
              <a:rPr lang="sr-Cyrl-CS" dirty="0" smtClean="0"/>
              <a:t>тачке по иницијалном тесту</a:t>
            </a:r>
          </a:p>
          <a:p>
            <a:pPr>
              <a:buNone/>
            </a:pPr>
            <a:r>
              <a:rPr lang="sr-Cyrl-CS" dirty="0"/>
              <a:t> Елементи наставног </a:t>
            </a:r>
            <a:r>
              <a:rPr lang="sr-Cyrl-CS" dirty="0" smtClean="0"/>
              <a:t>процеса</a:t>
            </a:r>
          </a:p>
          <a:p>
            <a:pPr>
              <a:buNone/>
            </a:pPr>
            <a:r>
              <a:rPr lang="sr-Cyrl-CS" dirty="0"/>
              <a:t> Типологија </a:t>
            </a:r>
            <a:r>
              <a:rPr lang="sr-Cyrl-CS" dirty="0" smtClean="0"/>
              <a:t>наставе</a:t>
            </a:r>
          </a:p>
          <a:p>
            <a:pPr>
              <a:buNone/>
            </a:pPr>
            <a:r>
              <a:rPr lang="sr-Cyrl-CS" dirty="0"/>
              <a:t> </a:t>
            </a:r>
            <a:r>
              <a:rPr lang="sr-Cyrl-CS" dirty="0" smtClean="0"/>
              <a:t>Радионица</a:t>
            </a:r>
          </a:p>
          <a:p>
            <a:pPr>
              <a:buNone/>
            </a:pPr>
            <a:r>
              <a:rPr lang="sr-Cyrl-CS" dirty="0"/>
              <a:t> </a:t>
            </a:r>
            <a:r>
              <a:rPr lang="sr-Cyrl-CS" dirty="0" smtClean="0"/>
              <a:t>“Вебовање</a:t>
            </a:r>
            <a:r>
              <a:rPr lang="sr-Cyrl-CS" dirty="0"/>
              <a:t>”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20272" y="5445224"/>
            <a:ext cx="1783160" cy="10810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287963"/>
          </a:xfrm>
        </p:spPr>
        <p:txBody>
          <a:bodyPr>
            <a:normAutofit/>
          </a:bodyPr>
          <a:lstStyle/>
          <a:p>
            <a:r>
              <a:rPr lang="sr-Cyrl-RS" dirty="0" smtClean="0"/>
              <a:t>2. дан:</a:t>
            </a:r>
          </a:p>
          <a:p>
            <a:pPr>
              <a:buNone/>
            </a:pPr>
            <a:r>
              <a:rPr lang="sr-Cyrl-RS" dirty="0" smtClean="0"/>
              <a:t>    </a:t>
            </a:r>
            <a:r>
              <a:rPr lang="ru-RU" dirty="0" smtClean="0"/>
              <a:t>Специфични </a:t>
            </a:r>
            <a:r>
              <a:rPr lang="ru-RU" dirty="0"/>
              <a:t>елеменати тимског рада у</a:t>
            </a:r>
          </a:p>
          <a:p>
            <a:pPr>
              <a:buNone/>
            </a:pPr>
            <a:r>
              <a:rPr lang="sr-Cyrl-CS" dirty="0" smtClean="0"/>
              <a:t>    креирању </a:t>
            </a:r>
            <a:r>
              <a:rPr lang="sr-Cyrl-CS" dirty="0"/>
              <a:t>савремених облика </a:t>
            </a:r>
            <a:r>
              <a:rPr lang="sr-Cyrl-CS" dirty="0" smtClean="0"/>
              <a:t>наставе</a:t>
            </a:r>
          </a:p>
          <a:p>
            <a:pPr>
              <a:buNone/>
            </a:pPr>
            <a:endParaRPr lang="sr-Cyrl-CS" sz="800" dirty="0" smtClean="0"/>
          </a:p>
          <a:p>
            <a:pPr>
              <a:buNone/>
            </a:pPr>
            <a:r>
              <a:rPr lang="sr-Cyrl-CS" dirty="0"/>
              <a:t> </a:t>
            </a:r>
            <a:r>
              <a:rPr lang="sr-Cyrl-CS" dirty="0" smtClean="0"/>
              <a:t>   Комуникација </a:t>
            </a:r>
            <a:r>
              <a:rPr lang="sr-Cyrl-CS" dirty="0"/>
              <a:t>и кооперативно </a:t>
            </a:r>
            <a:r>
              <a:rPr lang="sr-Cyrl-CS" dirty="0" smtClean="0"/>
              <a:t>учење</a:t>
            </a:r>
          </a:p>
          <a:p>
            <a:pPr>
              <a:buNone/>
            </a:pPr>
            <a:r>
              <a:rPr lang="sr-Cyrl-CS" dirty="0"/>
              <a:t> </a:t>
            </a:r>
            <a:r>
              <a:rPr lang="sr-Cyrl-CS" dirty="0" smtClean="0"/>
              <a:t>   Радионица</a:t>
            </a:r>
          </a:p>
          <a:p>
            <a:pPr>
              <a:buNone/>
            </a:pPr>
            <a:r>
              <a:rPr lang="sr-Cyrl-CS" dirty="0"/>
              <a:t> </a:t>
            </a:r>
            <a:r>
              <a:rPr lang="sr-Cyrl-CS" dirty="0" smtClean="0"/>
              <a:t>   Нове вештине</a:t>
            </a:r>
          </a:p>
          <a:p>
            <a:pPr>
              <a:buNone/>
            </a:pPr>
            <a:endParaRPr lang="sr-Cyrl-CS" sz="800" dirty="0" smtClean="0"/>
          </a:p>
          <a:p>
            <a:pPr>
              <a:buNone/>
            </a:pPr>
            <a:r>
              <a:rPr lang="sr-Cyrl-CS" dirty="0" smtClean="0"/>
              <a:t>    Из </a:t>
            </a:r>
            <a:r>
              <a:rPr lang="sr-Cyrl-CS" dirty="0"/>
              <a:t>другог </a:t>
            </a:r>
            <a:r>
              <a:rPr lang="sr-Cyrl-CS" dirty="0" smtClean="0"/>
              <a:t>угла – активно учење, програмирана и пројектна настава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Cyrl-RS" dirty="0" smtClean="0"/>
              <a:t>Радионице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Cyrl-RS" dirty="0" smtClean="0"/>
              <a:t>Тимска настава</a:t>
            </a:r>
          </a:p>
          <a:p>
            <a:r>
              <a:rPr lang="sr-Cyrl-RS" dirty="0" smtClean="0"/>
              <a:t>Индивидуализована настава</a:t>
            </a:r>
          </a:p>
          <a:p>
            <a:r>
              <a:rPr lang="sr-Cyrl-RS" dirty="0" smtClean="0"/>
              <a:t>Диференцирана настава</a:t>
            </a:r>
          </a:p>
          <a:p>
            <a:r>
              <a:rPr lang="sr-Cyrl-RS" dirty="0" smtClean="0"/>
              <a:t>Интегративна настава</a:t>
            </a:r>
          </a:p>
          <a:p>
            <a:r>
              <a:rPr lang="sr-Cyrl-RS" dirty="0" smtClean="0"/>
              <a:t>Кооперативна настава</a:t>
            </a:r>
          </a:p>
          <a:p>
            <a:r>
              <a:rPr lang="sr-Cyrl-RS" dirty="0" smtClean="0"/>
              <a:t>Програмирана настава</a:t>
            </a:r>
          </a:p>
          <a:p>
            <a:r>
              <a:rPr lang="sr-Cyrl-RS" dirty="0" smtClean="0"/>
              <a:t>Пројектна настава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20272" y="5445224"/>
            <a:ext cx="1783160" cy="10810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CS" dirty="0" smtClean="0"/>
              <a:t>Н</a:t>
            </a:r>
            <a:r>
              <a:rPr lang="sr-Cyrl-RS" dirty="0" smtClean="0"/>
              <a:t>ови наставник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Cyrl-CS" dirty="0" smtClean="0"/>
              <a:t>К</a:t>
            </a:r>
            <a:r>
              <a:rPr lang="sr-Cyrl-RS" dirty="0" smtClean="0"/>
              <a:t>оординатор, организатор</a:t>
            </a:r>
          </a:p>
          <a:p>
            <a:r>
              <a:rPr lang="sr-Cyrl-RS" dirty="0" smtClean="0"/>
              <a:t>Модератор, планер</a:t>
            </a:r>
          </a:p>
          <a:p>
            <a:r>
              <a:rPr lang="sr-Cyrl-CS" dirty="0" smtClean="0"/>
              <a:t>С</a:t>
            </a:r>
            <a:r>
              <a:rPr lang="sr-Cyrl-RS" dirty="0" smtClean="0"/>
              <a:t>аветник, дијагностичар, терапеут</a:t>
            </a:r>
          </a:p>
          <a:p>
            <a:r>
              <a:rPr lang="sr-Cyrl-CS" dirty="0" smtClean="0"/>
              <a:t>С</a:t>
            </a:r>
            <a:r>
              <a:rPr lang="sr-Cyrl-RS" dirty="0" smtClean="0"/>
              <a:t>тручњак, експерт, професионалац</a:t>
            </a:r>
          </a:p>
          <a:p>
            <a:r>
              <a:rPr lang="sr-Cyrl-CS" dirty="0" smtClean="0"/>
              <a:t>У</a:t>
            </a:r>
            <a:r>
              <a:rPr lang="sr-Cyrl-RS" dirty="0" smtClean="0"/>
              <a:t>ченик, предавач, равноправан реализатор</a:t>
            </a:r>
          </a:p>
          <a:p>
            <a:r>
              <a:rPr lang="sr-Cyrl-RS" dirty="0" smtClean="0"/>
              <a:t>Евалуатор, комуникатор, контролор, педагошки партнер у афективној интеракцији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Cyrl-RS" dirty="0" smtClean="0"/>
              <a:t>Неопходан материјал!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itchFamily="2" charset="2"/>
              <a:buChar char="§"/>
            </a:pPr>
            <a:r>
              <a:rPr lang="sr-Cyrl-RS" dirty="0" smtClean="0"/>
              <a:t>   </a:t>
            </a:r>
            <a:r>
              <a:rPr lang="sr-Cyrl-RS" sz="2000" dirty="0" smtClean="0"/>
              <a:t>Полазници/школе  треба  обавезно  да  припреме:</a:t>
            </a:r>
          </a:p>
          <a:p>
            <a:pPr>
              <a:buFont typeface="Wingdings" pitchFamily="2" charset="2"/>
              <a:buChar char="§"/>
            </a:pPr>
            <a:r>
              <a:rPr lang="sr-Cyrl-RS" sz="2000" dirty="0" smtClean="0"/>
              <a:t>Дигитални кабинет са конекцијом на интернет (1 речунар на 4-5 полазника) са таблом ( нпр. бела табла и по могућности паметна табла), пројектором или учионицу с потребном рачунарском опремом и </a:t>
            </a:r>
            <a:r>
              <a:rPr lang="en-US" sz="2000" dirty="0" err="1" smtClean="0"/>
              <a:t>WiFi</a:t>
            </a:r>
            <a:r>
              <a:rPr lang="en-US" sz="2000" dirty="0" smtClean="0"/>
              <a:t> </a:t>
            </a:r>
            <a:r>
              <a:rPr lang="sr-Cyrl-RS" sz="2000" dirty="0" smtClean="0"/>
              <a:t>конекцијом – могу и персонални рачунари (лаптопови) полазника</a:t>
            </a:r>
          </a:p>
          <a:p>
            <a:pPr>
              <a:buFont typeface="Wingdings" pitchFamily="2" charset="2"/>
              <a:buChar char="§"/>
            </a:pPr>
            <a:r>
              <a:rPr lang="sr-Cyrl-RS" sz="2000" dirty="0" smtClean="0"/>
              <a:t>Наставничке планове и програме по могућности у е-форми (годишњи и месечни)</a:t>
            </a:r>
          </a:p>
          <a:p>
            <a:pPr marL="0" indent="0">
              <a:buNone/>
            </a:pPr>
            <a:endParaRPr lang="sr-Cyrl-RS" dirty="0" smtClean="0"/>
          </a:p>
          <a:p>
            <a:pPr marL="514350" indent="-514350">
              <a:buAutoNum type="arabicParenR"/>
            </a:pPr>
            <a:endParaRPr lang="sr-Cyrl-RS" dirty="0" smtClean="0"/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20272" y="5445224"/>
            <a:ext cx="1783160" cy="10810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81</TotalTime>
  <Words>520</Words>
  <Application>Microsoft Office PowerPoint</Application>
  <PresentationFormat>On-screen Show (4:3)</PresentationFormat>
  <Paragraphs>80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Flow</vt:lpstr>
      <vt:lpstr>Савремени облици наставе и ИТ као предуслов успешних ученика и наставника у 21. веку</vt:lpstr>
      <vt:lpstr>Kаталошки број 573</vt:lpstr>
      <vt:lpstr>ОПШТИ ЦИЉ ПРОГРАМА</vt:lpstr>
      <vt:lpstr>СПЕЦИФИЧНИ ЦИЉЕВИ ПРОГРАМА</vt:lpstr>
      <vt:lpstr>ТЕМЕ ПРОГРАМА</vt:lpstr>
      <vt:lpstr>PowerPoint Presentation</vt:lpstr>
      <vt:lpstr>Радионице</vt:lpstr>
      <vt:lpstr>Нови наставник</vt:lpstr>
      <vt:lpstr>Неопходан материјал!</vt:lpstr>
      <vt:lpstr>Неопходан материјал!</vt:lpstr>
      <vt:lpstr>Програм је теоријски и практично 100% применљив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Савремени облици наставе и ИТ као предуслов успешних ученика и наставника у 21. веку</dc:title>
  <dc:creator>OS 21.OKTOBAR</dc:creator>
  <cp:lastModifiedBy>AkademijaFBF</cp:lastModifiedBy>
  <cp:revision>11</cp:revision>
  <dcterms:created xsi:type="dcterms:W3CDTF">2018-09-13T13:59:15Z</dcterms:created>
  <dcterms:modified xsi:type="dcterms:W3CDTF">2018-09-14T06:44:16Z</dcterms:modified>
</cp:coreProperties>
</file>