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269" r:id="rId4"/>
    <p:sldId id="270" r:id="rId5"/>
    <p:sldId id="276" r:id="rId6"/>
    <p:sldId id="264" r:id="rId7"/>
    <p:sldId id="265" r:id="rId8"/>
    <p:sldId id="266" r:id="rId9"/>
    <p:sldId id="271" r:id="rId10"/>
    <p:sldId id="267" r:id="rId11"/>
    <p:sldId id="257" r:id="rId12"/>
    <p:sldId id="258" r:id="rId13"/>
    <p:sldId id="259" r:id="rId14"/>
    <p:sldId id="277" r:id="rId15"/>
    <p:sldId id="260" r:id="rId16"/>
    <p:sldId id="261" r:id="rId17"/>
    <p:sldId id="262" r:id="rId18"/>
    <p:sldId id="263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76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B03AC-F3D6-46EC-994B-F639F877AE0B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12B8-0587-44D1-B4C8-CDACE007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2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12B8-0587-44D1-B4C8-CDACE007F7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2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12B8-0587-44D1-B4C8-CDACE007F7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97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12B8-0587-44D1-B4C8-CDACE007F7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9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D87-A427-42F5-AD21-1DFA4139F69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6A7-0AB6-4670-AD71-CCBF393B9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9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D87-A427-42F5-AD21-1DFA4139F69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6A7-0AB6-4670-AD71-CCBF393B9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8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D87-A427-42F5-AD21-1DFA4139F69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6A7-0AB6-4670-AD71-CCBF393B9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2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D87-A427-42F5-AD21-1DFA4139F69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6A7-0AB6-4670-AD71-CCBF393B9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2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D87-A427-42F5-AD21-1DFA4139F69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6A7-0AB6-4670-AD71-CCBF393B9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9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D87-A427-42F5-AD21-1DFA4139F69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6A7-0AB6-4670-AD71-CCBF393B9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7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D87-A427-42F5-AD21-1DFA4139F69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6A7-0AB6-4670-AD71-CCBF393B9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9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D87-A427-42F5-AD21-1DFA4139F69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6A7-0AB6-4670-AD71-CCBF393B9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6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D87-A427-42F5-AD21-1DFA4139F69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6A7-0AB6-4670-AD71-CCBF393B9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2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D87-A427-42F5-AD21-1DFA4139F69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6A7-0AB6-4670-AD71-CCBF393B9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5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D87-A427-42F5-AD21-1DFA4139F69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6A7-0AB6-4670-AD71-CCBF393B9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6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8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F0D87-A427-42F5-AD21-1DFA4139F69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4C6A7-0AB6-4670-AD71-CCBF393B9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252"/>
            <a:ext cx="8064895" cy="50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58924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Реализатори програма: </a:t>
            </a:r>
          </a:p>
          <a:p>
            <a:r>
              <a:rPr lang="sr-Cyrl-RS" sz="2400" dirty="0" smtClean="0"/>
              <a:t>Ирена Манчић,    Марјан Ранчић,      Александра Младеновић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83828" y="1300118"/>
            <a:ext cx="475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</a:rPr>
              <a:t>Каталошки број програма: 806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0" y="1714535"/>
            <a:ext cx="3024338" cy="183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>
                <a:latin typeface="Arial" pitchFamily="34" charset="0"/>
                <a:cs typeface="Arial" pitchFamily="34" charset="0"/>
              </a:rPr>
              <a:t>Директни </a:t>
            </a:r>
            <a:r>
              <a:rPr lang="sr-Cyrl-CS" sz="2400" b="1" dirty="0" smtClean="0">
                <a:latin typeface="Arial" pitchFamily="34" charset="0"/>
                <a:cs typeface="Arial" pitchFamily="34" charset="0"/>
              </a:rPr>
              <a:t>посредници стварања услова за бољу будућност </a:t>
            </a:r>
            <a:r>
              <a:rPr lang="sr-Cyrl-CS" sz="2400" b="1" dirty="0">
                <a:latin typeface="Arial" pitchFamily="34" charset="0"/>
                <a:cs typeface="Arial" pitchFamily="34" charset="0"/>
              </a:rPr>
              <a:t>су обучени наставници који</a:t>
            </a:r>
            <a:r>
              <a:rPr lang="sr-Cyrl-CS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06084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афирмишу </a:t>
            </a:r>
            <a:r>
              <a:rPr lang="sr-Latn-CS" sz="2400" dirty="0">
                <a:latin typeface="Arial" pitchFamily="34" charset="0"/>
                <a:cs typeface="Arial" pitchFamily="34" charset="0"/>
              </a:rPr>
              <a:t>учени</a:t>
            </a:r>
            <a:r>
              <a:rPr lang="sr-Cyrl-RS" sz="2400" dirty="0">
                <a:latin typeface="Arial" pitchFamily="34" charset="0"/>
                <a:cs typeface="Arial" pitchFamily="34" charset="0"/>
              </a:rPr>
              <a:t>ке да воле ову област и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радо учествују </a:t>
            </a:r>
            <a:r>
              <a:rPr lang="sr-Cyrl-RS" sz="2400" dirty="0">
                <a:latin typeface="Arial" pitchFamily="34" charset="0"/>
                <a:cs typeface="Arial" pitchFamily="34" charset="0"/>
              </a:rPr>
              <a:t>у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активностима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06896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400" dirty="0">
                <a:latin typeface="Arial" pitchFamily="34" charset="0"/>
                <a:cs typeface="Arial" pitchFamily="34" charset="0"/>
              </a:rPr>
              <a:t>омогућавају  индивидуализацију према склоностима,жељама и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афинитетима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22108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CS" sz="2400" dirty="0">
                <a:latin typeface="Arial" pitchFamily="34" charset="0"/>
                <a:cs typeface="Arial" pitchFamily="34" charset="0"/>
              </a:rPr>
              <a:t>пружају  прилику  деци да се оспособљавају за очување животне средине од најранијег </a:t>
            </a:r>
            <a:r>
              <a:rPr lang="sr-Cyrl-CS" sz="2400" dirty="0" smtClean="0">
                <a:latin typeface="Arial" pitchFamily="34" charset="0"/>
                <a:cs typeface="Arial" pitchFamily="34" charset="0"/>
              </a:rPr>
              <a:t>узраста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715" y="5301208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CS" sz="2400" dirty="0">
                <a:latin typeface="Arial" pitchFamily="34" charset="0"/>
                <a:cs typeface="Arial" pitchFamily="34" charset="0"/>
              </a:rPr>
              <a:t>отварају другачије перспективе у организацији наставе</a:t>
            </a:r>
            <a:r>
              <a:rPr lang="sr-Cyrl-RS" sz="2400" dirty="0">
                <a:latin typeface="Arial" pitchFamily="34" charset="0"/>
                <a:cs typeface="Arial" pitchFamily="34" charset="0"/>
              </a:rPr>
              <a:t> и ваннаставних активности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73" y="2539952"/>
            <a:ext cx="2196207" cy="166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91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Зашто је важно образовање о животној средини?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707904" y="1700808"/>
            <a:ext cx="2232248" cy="15841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Образовање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940152" y="3861048"/>
            <a:ext cx="1872208" cy="15121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Животна средина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331640" y="3861048"/>
            <a:ext cx="2088232" cy="15121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Свакодневни живот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5"/>
          </p:cNvCxnSpPr>
          <p:nvPr/>
        </p:nvCxnSpPr>
        <p:spPr>
          <a:xfrm>
            <a:off x="5613247" y="3052987"/>
            <a:ext cx="830961" cy="8080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19872" y="4725144"/>
            <a:ext cx="25202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843808" y="2708920"/>
            <a:ext cx="864096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229200"/>
            <a:ext cx="2055429" cy="124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2007096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Коришћење модерних технологија је реалност, али доводи до губитка везе са окружењем</a:t>
            </a:r>
            <a:br>
              <a:rPr lang="sr-Cyrl-R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3140968"/>
            <a:ext cx="5905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Образовање о животној средини: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r-Cyrl-RS" dirty="0" smtClean="0"/>
              <a:t>Помаже ученицима да се са више воље посвете осталим предметима</a:t>
            </a:r>
          </a:p>
          <a:p>
            <a:r>
              <a:rPr lang="sr-Cyrl-RS" dirty="0" smtClean="0"/>
              <a:t>Развијају се вештине критичког мишљења</a:t>
            </a:r>
          </a:p>
          <a:p>
            <a:r>
              <a:rPr lang="sr-Cyrl-RS" dirty="0" smtClean="0"/>
              <a:t>Промовише развој вештине руковођења</a:t>
            </a:r>
          </a:p>
          <a:p>
            <a:r>
              <a:rPr lang="sr-Cyrl-RS" dirty="0" smtClean="0"/>
              <a:t>Повећан напредак у школским предметима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4" y="5391199"/>
            <a:ext cx="2055429" cy="124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Образовање о животној средини: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r-Cyrl-RS" dirty="0" smtClean="0"/>
              <a:t>Мотивише ученике да решавају проблеме</a:t>
            </a:r>
          </a:p>
          <a:p>
            <a:r>
              <a:rPr lang="sr-Cyrl-RS" dirty="0" smtClean="0"/>
              <a:t>Подстиче самостално учење</a:t>
            </a:r>
          </a:p>
          <a:p>
            <a:r>
              <a:rPr lang="sr-Cyrl-RS" dirty="0" smtClean="0"/>
              <a:t>Ангажује „проблематичне“ ученике да се активније укључе</a:t>
            </a:r>
          </a:p>
          <a:p>
            <a:r>
              <a:rPr lang="sr-Cyrl-RS" dirty="0" smtClean="0"/>
              <a:t>Посебно добри резултати у инклузивном учењу</a:t>
            </a:r>
          </a:p>
          <a:p>
            <a:r>
              <a:rPr lang="sr-Cyrl-RS" dirty="0" smtClean="0"/>
              <a:t>Доприноси постизању УН Циљева одрживог развоја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75240" cy="18002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Међународни програм Еко-школе у Србији – пример добре праксе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763688" y="2924944"/>
            <a:ext cx="201622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560" y="4293096"/>
            <a:ext cx="2441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Предшколске установе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99992" y="2924944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39952" y="4797152"/>
            <a:ext cx="1704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Основне школе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52120" y="2924944"/>
            <a:ext cx="648072" cy="2241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44714" y="5445224"/>
            <a:ext cx="163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Средње школе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156176" y="2924944"/>
            <a:ext cx="132764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00192" y="396993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Високе школе и факултети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4048" y="2204864"/>
            <a:ext cx="3682752" cy="4320479"/>
          </a:xfrm>
        </p:spPr>
        <p:txBody>
          <a:bodyPr>
            <a:normAutofit fontScale="92500" lnSpcReduction="10000"/>
          </a:bodyPr>
          <a:lstStyle/>
          <a:p>
            <a:r>
              <a:rPr lang="sr-Cyrl-RS" sz="2400" dirty="0" smtClean="0"/>
              <a:t>Од 2012. године, тренутно у програму 100 образовно-васпитних установа, преко 3000 наставног и ненаставног особља и преко 48.000 ученика/студената</a:t>
            </a:r>
          </a:p>
          <a:p>
            <a:r>
              <a:rPr lang="sr-Cyrl-RS" sz="2400" dirty="0" smtClean="0"/>
              <a:t>Глобално, 61 земља укључена, 51.000 школа</a:t>
            </a:r>
          </a:p>
          <a:p>
            <a:r>
              <a:rPr lang="sr-Cyrl-RS" sz="2400" dirty="0" smtClean="0"/>
              <a:t>Прилика за укључивање у пројекте и награђивање најуспешнијих кроз пројекте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8657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76056" y="116632"/>
            <a:ext cx="3610744" cy="1944216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Међународни програм Еко-школе у Србији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124196" cy="4221088"/>
          </a:xfrm>
        </p:spPr>
        <p:txBody>
          <a:bodyPr>
            <a:normAutofit/>
          </a:bodyPr>
          <a:lstStyle/>
          <a:p>
            <a:r>
              <a:rPr lang="sr-Cyrl-RS" sz="3600" dirty="0" smtClean="0"/>
              <a:t>Екошколски кораци – ангажовање локалне заједнице у заједничким активностима унапређења животне средине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97152"/>
            <a:ext cx="2734887" cy="179970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16" y="116632"/>
            <a:ext cx="4768284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7676564" cy="3232596"/>
          </a:xfrm>
        </p:spPr>
      </p:pic>
    </p:spTree>
    <p:extLst>
      <p:ext uri="{BB962C8B-B14F-4D97-AF65-F5344CB8AC3E}">
        <p14:creationId xmlns:p14="http://schemas.microsoft.com/office/powerpoint/2010/main" val="11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400" dirty="0" smtClean="0"/>
              <a:t>Финални производ семинара ,,Еко азбука за боље сутра“ је установа која се све више финансира из сопствених прихода и постаје самоодржива.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132856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789040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Код </a:t>
            </a:r>
            <a:r>
              <a:rPr lang="ru-RU" sz="2400" dirty="0"/>
              <a:t>образовања за одрживи развој постоји предност самофинансирања кроз еколошке пројекте о чему говори велики број примера добре праксе из земаља ЕУ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Образовање за одрживи развој је примењиво на сваком месту: у кабинету, амфитеатру, у природи, на семинару, екскурзији и путем медија.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988840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Процене за реализацију образовања за одрживи развој су врло реалне – финансијски неоптерећене.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Образовање представља највећу вредност а не захтева много материјалних средстава.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628" y="3398108"/>
            <a:ext cx="1676653" cy="172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85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CS" sz="2400" b="1" dirty="0"/>
              <a:t>Област на коју се програм </a:t>
            </a:r>
            <a:r>
              <a:rPr lang="sr-Latn-CS" sz="2400" b="1" dirty="0" smtClean="0"/>
              <a:t>односи</a:t>
            </a:r>
            <a:r>
              <a:rPr lang="sr-Cyrl-RS" sz="2400" b="1" dirty="0"/>
              <a:t> </a:t>
            </a:r>
            <a:r>
              <a:rPr lang="sr-Cyrl-RS" sz="2400" b="1" dirty="0" smtClean="0"/>
              <a:t>су  </a:t>
            </a:r>
            <a:r>
              <a:rPr lang="sr-Cyrl-RS" sz="2400" dirty="0" smtClean="0"/>
              <a:t>: </a:t>
            </a:r>
          </a:p>
          <a:p>
            <a:endParaRPr lang="sr-Cyrl-RS" sz="2400" dirty="0" smtClean="0"/>
          </a:p>
          <a:p>
            <a:r>
              <a:rPr lang="sr-Cyrl-RS" sz="2400" dirty="0" smtClean="0"/>
              <a:t>- природне науке,</a:t>
            </a:r>
          </a:p>
          <a:p>
            <a:r>
              <a:rPr lang="sr-Cyrl-RS" sz="2400" dirty="0" smtClean="0"/>
              <a:t>- изборни и факултативни предмети и </a:t>
            </a:r>
          </a:p>
          <a:p>
            <a:pPr marL="342900" indent="-342900">
              <a:buFontTx/>
              <a:buChar char="-"/>
            </a:pPr>
            <a:r>
              <a:rPr lang="sr-Cyrl-RS" sz="2400" dirty="0" smtClean="0"/>
              <a:t>предшколско васпитање и образовање</a:t>
            </a:r>
            <a:endParaRPr lang="sr-Latn-RS" sz="2400" dirty="0" smtClean="0"/>
          </a:p>
          <a:p>
            <a:pPr marL="342900" indent="-342900">
              <a:buFontTx/>
              <a:buChar char="-"/>
            </a:pPr>
            <a:r>
              <a:rPr lang="sr-Cyrl-RS" sz="2400" dirty="0"/>
              <a:t>п</a:t>
            </a:r>
            <a:r>
              <a:rPr lang="sr-Cyrl-RS" sz="2400" dirty="0" smtClean="0"/>
              <a:t>ројектна настава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501008"/>
            <a:ext cx="81369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CS" sz="2400" b="1" dirty="0"/>
              <a:t>Компетенција коју предложени програм </a:t>
            </a:r>
            <a:r>
              <a:rPr lang="sr-Latn-CS" sz="2400" b="1" dirty="0" smtClean="0"/>
              <a:t>развија</a:t>
            </a:r>
            <a:endParaRPr lang="sr-Cyrl-RS" sz="2400" b="1" dirty="0" smtClean="0"/>
          </a:p>
          <a:p>
            <a:endParaRPr lang="sr-Cyrl-RS" sz="2400" dirty="0"/>
          </a:p>
          <a:p>
            <a:pPr marL="285750" indent="-285750">
              <a:buFontTx/>
              <a:buChar char="-"/>
            </a:pPr>
            <a:r>
              <a:rPr lang="sr-Cyrl-RS" sz="2400" dirty="0" smtClean="0"/>
              <a:t>компетенције </a:t>
            </a:r>
            <a:r>
              <a:rPr lang="sr-Cyrl-RS" sz="2400" dirty="0"/>
              <a:t>за поучавање и </a:t>
            </a:r>
            <a:r>
              <a:rPr lang="sr-Cyrl-RS" sz="2400" dirty="0" smtClean="0"/>
              <a:t>учење</a:t>
            </a:r>
          </a:p>
          <a:p>
            <a:pPr marL="285750" indent="-285750">
              <a:buFontTx/>
              <a:buChar char="-"/>
            </a:pPr>
            <a:r>
              <a:rPr lang="sr-Cyrl-RS" sz="2400" dirty="0"/>
              <a:t>к</a:t>
            </a:r>
            <a:r>
              <a:rPr lang="sr-Cyrl-RS" sz="2400" dirty="0" smtClean="0"/>
              <a:t>омпетенције за подршку развоју личности детета и ученика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3008"/>
            <a:ext cx="28590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103000"/>
            <a:ext cx="2171700" cy="153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54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052736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Ово образовање има широку друштвену, географску и временску димензију јер има интерактивни карактер и почиње у породици, наставља се преко предшколских установа, школских институција, привредних друштава и подједнако укључује групе и појединце. 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77838" y="3803207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Оно представља успостављање система васпитања и образовања којим се остварује еколошко промишљање, обученост и обавезно учешће сваког појединца у решавању еколошких проблема компетентно и без оклевања.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01208"/>
            <a:ext cx="31908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86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340768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Суштина </a:t>
            </a:r>
            <a:r>
              <a:rPr lang="ru-RU" sz="2400" dirty="0"/>
              <a:t>образовања за одржив развој је остваривање глобалне визије о одрживом развоју. Образовање за одрживи развој је гарант, моћно средство – кључ опстанка на Планети.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3672408" cy="354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84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2075"/>
            <a:ext cx="28575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1806"/>
            <a:ext cx="2376264" cy="236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90" y="3933056"/>
            <a:ext cx="2324868" cy="232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33265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/>
              <a:t>ХВАЛА НА ПАЖЊИ!</a:t>
            </a:r>
          </a:p>
          <a:p>
            <a:pPr algn="ctr"/>
            <a:endParaRPr lang="sr-Cyrl-RS" sz="2000" dirty="0" smtClean="0"/>
          </a:p>
          <a:p>
            <a:pPr algn="ctr"/>
            <a:endParaRPr lang="sr-Cyrl-R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75" y="2852936"/>
            <a:ext cx="2055429" cy="124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/>
              <a:t>Приоритетна област стручног усавршавања на коју се програм </a:t>
            </a:r>
            <a:r>
              <a:rPr lang="sr-Latn-CS" sz="2400" b="1" dirty="0" smtClean="0"/>
              <a:t>односи</a:t>
            </a:r>
            <a:r>
              <a:rPr lang="sr-Cyrl-RS" sz="2400" b="1" dirty="0" smtClean="0"/>
              <a:t>:</a:t>
            </a:r>
          </a:p>
          <a:p>
            <a:endParaRPr lang="sr-Cyrl-RS" sz="2400" b="1" dirty="0"/>
          </a:p>
          <a:p>
            <a:r>
              <a:rPr lang="sr-Cyrl-RS" sz="2400" dirty="0" smtClean="0"/>
              <a:t>- </a:t>
            </a:r>
            <a:r>
              <a:rPr lang="sr-Latn-CS" sz="2400" dirty="0" smtClean="0"/>
              <a:t>Јачање </a:t>
            </a:r>
            <a:r>
              <a:rPr lang="sr-Latn-CS" sz="2400" dirty="0"/>
              <a:t>професионалних капацитета запослених, нарочито у области иновативних метода наставе и управљања одељењем</a:t>
            </a:r>
            <a:endParaRPr lang="en-US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4176464" cy="293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2" y="3472249"/>
            <a:ext cx="1981200" cy="289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80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69269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/>
              <a:t>Циљне групе којима је програм намењен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173256"/>
              </p:ext>
            </p:extLst>
          </p:nvPr>
        </p:nvGraphicFramePr>
        <p:xfrm>
          <a:off x="508258" y="1772816"/>
          <a:ext cx="8178541" cy="3004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78541"/>
              </a:tblGrid>
              <a:tr h="3004765">
                <a:tc>
                  <a:txBody>
                    <a:bodyPr/>
                    <a:lstStyle/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50" dirty="0" err="1">
                          <a:effectLst/>
                        </a:rPr>
                        <a:t>наставник</a:t>
                      </a:r>
                      <a:r>
                        <a:rPr lang="en-US" sz="2400" kern="150" dirty="0">
                          <a:effectLst/>
                        </a:rPr>
                        <a:t> </a:t>
                      </a:r>
                      <a:r>
                        <a:rPr lang="en-US" sz="2400" kern="150" dirty="0" err="1">
                          <a:effectLst/>
                        </a:rPr>
                        <a:t>разредне</a:t>
                      </a:r>
                      <a:r>
                        <a:rPr lang="en-US" sz="2400" kern="150" dirty="0">
                          <a:effectLst/>
                        </a:rPr>
                        <a:t> </a:t>
                      </a:r>
                      <a:r>
                        <a:rPr lang="en-US" sz="2400" kern="150" dirty="0" err="1">
                          <a:effectLst/>
                        </a:rPr>
                        <a:t>наставе</a:t>
                      </a:r>
                      <a:endParaRPr lang="en-US" sz="2400" kern="150" dirty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50" dirty="0" err="1">
                          <a:effectLst/>
                        </a:rPr>
                        <a:t>наставник</a:t>
                      </a:r>
                      <a:r>
                        <a:rPr lang="en-US" sz="2400" kern="150" dirty="0">
                          <a:effectLst/>
                        </a:rPr>
                        <a:t> </a:t>
                      </a:r>
                      <a:r>
                        <a:rPr lang="en-US" sz="2400" kern="150" dirty="0" err="1">
                          <a:effectLst/>
                        </a:rPr>
                        <a:t>предметне</a:t>
                      </a:r>
                      <a:r>
                        <a:rPr lang="en-US" sz="2400" kern="150" dirty="0">
                          <a:effectLst/>
                        </a:rPr>
                        <a:t> </a:t>
                      </a:r>
                      <a:r>
                        <a:rPr lang="en-US" sz="2400" kern="150" dirty="0" err="1">
                          <a:effectLst/>
                        </a:rPr>
                        <a:t>наставе</a:t>
                      </a:r>
                      <a:r>
                        <a:rPr lang="en-US" sz="2400" kern="150" dirty="0">
                          <a:effectLst/>
                        </a:rPr>
                        <a:t> – </a:t>
                      </a:r>
                      <a:r>
                        <a:rPr lang="en-US" sz="2400" kern="150" dirty="0" err="1">
                          <a:effectLst/>
                        </a:rPr>
                        <a:t>основна</a:t>
                      </a:r>
                      <a:r>
                        <a:rPr lang="en-US" sz="2400" kern="150" dirty="0">
                          <a:effectLst/>
                        </a:rPr>
                        <a:t> </a:t>
                      </a:r>
                      <a:r>
                        <a:rPr lang="en-US" sz="2400" kern="150" dirty="0" err="1">
                          <a:effectLst/>
                        </a:rPr>
                        <a:t>школа</a:t>
                      </a:r>
                      <a:endParaRPr lang="en-US" sz="2400" kern="150" dirty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50" dirty="0" err="1">
                          <a:effectLst/>
                        </a:rPr>
                        <a:t>наставник</a:t>
                      </a:r>
                      <a:r>
                        <a:rPr lang="en-US" sz="2400" kern="150" dirty="0">
                          <a:effectLst/>
                        </a:rPr>
                        <a:t> </a:t>
                      </a:r>
                      <a:r>
                        <a:rPr lang="en-US" sz="2400" kern="150" dirty="0" err="1">
                          <a:effectLst/>
                        </a:rPr>
                        <a:t>стручних</a:t>
                      </a:r>
                      <a:r>
                        <a:rPr lang="en-US" sz="2400" kern="150" dirty="0">
                          <a:effectLst/>
                        </a:rPr>
                        <a:t> </a:t>
                      </a:r>
                      <a:r>
                        <a:rPr lang="en-US" sz="2400" kern="150" dirty="0" err="1">
                          <a:effectLst/>
                        </a:rPr>
                        <a:t>предмета</a:t>
                      </a:r>
                      <a:r>
                        <a:rPr lang="en-US" sz="2400" kern="150" dirty="0">
                          <a:effectLst/>
                        </a:rPr>
                        <a:t> – </a:t>
                      </a:r>
                      <a:r>
                        <a:rPr lang="en-US" sz="2400" kern="150" dirty="0" err="1">
                          <a:effectLst/>
                        </a:rPr>
                        <a:t>средња</a:t>
                      </a:r>
                      <a:r>
                        <a:rPr lang="en-US" sz="2400" kern="150" dirty="0">
                          <a:effectLst/>
                        </a:rPr>
                        <a:t> </a:t>
                      </a:r>
                      <a:r>
                        <a:rPr lang="en-US" sz="2400" kern="150" dirty="0" err="1">
                          <a:effectLst/>
                        </a:rPr>
                        <a:t>стручна</a:t>
                      </a:r>
                      <a:r>
                        <a:rPr lang="en-US" sz="2400" kern="150" dirty="0">
                          <a:effectLst/>
                        </a:rPr>
                        <a:t> </a:t>
                      </a:r>
                      <a:r>
                        <a:rPr lang="en-US" sz="2400" kern="150" dirty="0" err="1">
                          <a:effectLst/>
                        </a:rPr>
                        <a:t>школа</a:t>
                      </a:r>
                      <a:endParaRPr lang="en-US" sz="2400" kern="150" dirty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50" dirty="0" err="1">
                          <a:effectLst/>
                        </a:rPr>
                        <a:t>наставник</a:t>
                      </a:r>
                      <a:r>
                        <a:rPr lang="en-US" sz="2400" kern="150" dirty="0">
                          <a:effectLst/>
                        </a:rPr>
                        <a:t> у </a:t>
                      </a:r>
                      <a:r>
                        <a:rPr lang="en-US" sz="2400" kern="150" dirty="0" err="1">
                          <a:effectLst/>
                        </a:rPr>
                        <a:t>школи</a:t>
                      </a:r>
                      <a:r>
                        <a:rPr lang="en-US" sz="2400" kern="150" dirty="0">
                          <a:effectLst/>
                        </a:rPr>
                        <a:t> </a:t>
                      </a:r>
                      <a:r>
                        <a:rPr lang="en-US" sz="2400" kern="150" dirty="0" err="1">
                          <a:effectLst/>
                        </a:rPr>
                        <a:t>за</a:t>
                      </a:r>
                      <a:r>
                        <a:rPr lang="en-US" sz="2400" kern="150" dirty="0">
                          <a:effectLst/>
                        </a:rPr>
                        <a:t> </a:t>
                      </a:r>
                      <a:r>
                        <a:rPr lang="en-US" sz="2400" kern="150" dirty="0" err="1">
                          <a:effectLst/>
                        </a:rPr>
                        <a:t>образовање</a:t>
                      </a:r>
                      <a:r>
                        <a:rPr lang="en-US" sz="2400" kern="150" dirty="0">
                          <a:effectLst/>
                        </a:rPr>
                        <a:t> </a:t>
                      </a:r>
                      <a:r>
                        <a:rPr lang="en-US" sz="2400" kern="150" dirty="0" err="1">
                          <a:effectLst/>
                        </a:rPr>
                        <a:t>ученика</a:t>
                      </a:r>
                      <a:r>
                        <a:rPr lang="en-US" sz="2400" kern="150" dirty="0">
                          <a:effectLst/>
                        </a:rPr>
                        <a:t> са </a:t>
                      </a:r>
                      <a:r>
                        <a:rPr lang="en-US" sz="2400" kern="150" dirty="0" err="1">
                          <a:effectLst/>
                        </a:rPr>
                        <a:t>сметњама</a:t>
                      </a:r>
                      <a:r>
                        <a:rPr lang="en-US" sz="2400" kern="150" dirty="0">
                          <a:effectLst/>
                        </a:rPr>
                        <a:t> у </a:t>
                      </a:r>
                      <a:r>
                        <a:rPr lang="en-US" sz="2400" kern="150" dirty="0" err="1" smtClean="0">
                          <a:effectLst/>
                        </a:rPr>
                        <a:t>развоју</a:t>
                      </a:r>
                      <a:endParaRPr lang="en-US" sz="2400" kern="150" dirty="0">
                        <a:effectLst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37112"/>
            <a:ext cx="206089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" y="542293"/>
            <a:ext cx="192131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4" y="5391199"/>
            <a:ext cx="2055429" cy="124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69269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/>
              <a:t>Циљне групе којима је програм намењен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396753"/>
              </p:ext>
            </p:extLst>
          </p:nvPr>
        </p:nvGraphicFramePr>
        <p:xfrm>
          <a:off x="508258" y="1772816"/>
          <a:ext cx="8178541" cy="3004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78541"/>
              </a:tblGrid>
              <a:tr h="3004765">
                <a:tc>
                  <a:txBody>
                    <a:bodyPr/>
                    <a:lstStyle/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50" dirty="0" err="1" smtClean="0">
                          <a:effectLst/>
                        </a:rPr>
                        <a:t>наставник</a:t>
                      </a:r>
                      <a:r>
                        <a:rPr lang="en-US" sz="2400" kern="150" dirty="0" smtClean="0">
                          <a:effectLst/>
                        </a:rPr>
                        <a:t> у </a:t>
                      </a:r>
                      <a:r>
                        <a:rPr lang="en-US" sz="2400" kern="150" dirty="0" err="1" smtClean="0">
                          <a:effectLst/>
                        </a:rPr>
                        <a:t>школи</a:t>
                      </a:r>
                      <a:r>
                        <a:rPr lang="en-US" sz="2400" kern="150" dirty="0" smtClean="0">
                          <a:effectLst/>
                        </a:rPr>
                        <a:t> </a:t>
                      </a:r>
                      <a:r>
                        <a:rPr lang="en-US" sz="2400" kern="150" dirty="0" err="1" smtClean="0">
                          <a:effectLst/>
                        </a:rPr>
                        <a:t>за</a:t>
                      </a:r>
                      <a:r>
                        <a:rPr lang="en-US" sz="2400" kern="150" dirty="0" smtClean="0">
                          <a:effectLst/>
                        </a:rPr>
                        <a:t> </a:t>
                      </a:r>
                      <a:r>
                        <a:rPr lang="en-US" sz="2400" kern="150" dirty="0" err="1" smtClean="0">
                          <a:effectLst/>
                        </a:rPr>
                        <a:t>образовање</a:t>
                      </a:r>
                      <a:r>
                        <a:rPr lang="en-US" sz="2400" kern="150" dirty="0" smtClean="0">
                          <a:effectLst/>
                        </a:rPr>
                        <a:t> </a:t>
                      </a:r>
                      <a:r>
                        <a:rPr lang="en-US" sz="2400" kern="150" dirty="0" err="1" smtClean="0">
                          <a:effectLst/>
                        </a:rPr>
                        <a:t>одраслих</a:t>
                      </a:r>
                      <a:endParaRPr lang="en-US" sz="2400" kern="150" dirty="0" smtClean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50" dirty="0" err="1" smtClean="0">
                          <a:effectLst/>
                        </a:rPr>
                        <a:t>наставник</a:t>
                      </a:r>
                      <a:r>
                        <a:rPr lang="en-US" sz="2400" kern="150" dirty="0" smtClean="0">
                          <a:effectLst/>
                        </a:rPr>
                        <a:t> </a:t>
                      </a:r>
                      <a:r>
                        <a:rPr lang="en-US" sz="2400" kern="150" dirty="0" err="1" smtClean="0">
                          <a:effectLst/>
                        </a:rPr>
                        <a:t>изборних</a:t>
                      </a:r>
                      <a:r>
                        <a:rPr lang="en-US" sz="2400" kern="150" dirty="0" smtClean="0">
                          <a:effectLst/>
                        </a:rPr>
                        <a:t> и </a:t>
                      </a:r>
                      <a:r>
                        <a:rPr lang="en-US" sz="2400" kern="150" dirty="0" err="1" smtClean="0">
                          <a:effectLst/>
                        </a:rPr>
                        <a:t>факултативних</a:t>
                      </a:r>
                      <a:r>
                        <a:rPr lang="en-US" sz="2400" kern="150" dirty="0" smtClean="0">
                          <a:effectLst/>
                        </a:rPr>
                        <a:t> </a:t>
                      </a:r>
                      <a:r>
                        <a:rPr lang="en-US" sz="2400" kern="150" dirty="0" err="1" smtClean="0">
                          <a:effectLst/>
                        </a:rPr>
                        <a:t>предмета</a:t>
                      </a:r>
                      <a:endParaRPr lang="en-US" sz="2400" kern="150" dirty="0" smtClean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50" dirty="0" err="1" smtClean="0">
                          <a:effectLst/>
                        </a:rPr>
                        <a:t>васпитач</a:t>
                      </a:r>
                      <a:r>
                        <a:rPr lang="en-US" sz="2400" kern="150" dirty="0" smtClean="0">
                          <a:effectLst/>
                        </a:rPr>
                        <a:t> у </a:t>
                      </a:r>
                      <a:r>
                        <a:rPr lang="en-US" sz="2400" kern="150" dirty="0" err="1" smtClean="0">
                          <a:effectLst/>
                        </a:rPr>
                        <a:t>предшколској</a:t>
                      </a:r>
                      <a:r>
                        <a:rPr lang="en-US" sz="2400" kern="150" dirty="0" smtClean="0">
                          <a:effectLst/>
                        </a:rPr>
                        <a:t> </a:t>
                      </a:r>
                      <a:r>
                        <a:rPr lang="en-US" sz="2400" kern="150" dirty="0" err="1" smtClean="0">
                          <a:effectLst/>
                        </a:rPr>
                        <a:t>установи</a:t>
                      </a:r>
                      <a:endParaRPr lang="en-US" sz="2400" kern="150" dirty="0" smtClean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50" dirty="0" err="1" smtClean="0">
                          <a:effectLst/>
                        </a:rPr>
                        <a:t>медицинска</a:t>
                      </a:r>
                      <a:r>
                        <a:rPr lang="en-US" sz="2400" kern="150" dirty="0" smtClean="0">
                          <a:effectLst/>
                        </a:rPr>
                        <a:t> </a:t>
                      </a:r>
                      <a:r>
                        <a:rPr lang="en-US" sz="2400" kern="150" dirty="0" err="1" smtClean="0">
                          <a:effectLst/>
                        </a:rPr>
                        <a:t>сестра</a:t>
                      </a:r>
                      <a:r>
                        <a:rPr lang="en-US" sz="2400" kern="150" dirty="0" smtClean="0">
                          <a:effectLst/>
                        </a:rPr>
                        <a:t> – </a:t>
                      </a:r>
                      <a:r>
                        <a:rPr lang="en-US" sz="2400" kern="150" dirty="0" err="1" smtClean="0">
                          <a:effectLst/>
                        </a:rPr>
                        <a:t>васпитач</a:t>
                      </a:r>
                      <a:endParaRPr lang="en-US" sz="2400" kern="150" dirty="0" smtClean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50" dirty="0" err="1" smtClean="0">
                          <a:effectLst/>
                        </a:rPr>
                        <a:t>васпитач</a:t>
                      </a:r>
                      <a:r>
                        <a:rPr lang="en-US" sz="2400" kern="150" dirty="0" smtClean="0">
                          <a:effectLst/>
                        </a:rPr>
                        <a:t> у </a:t>
                      </a:r>
                      <a:r>
                        <a:rPr lang="en-US" sz="2400" kern="150" dirty="0" err="1" smtClean="0">
                          <a:effectLst/>
                        </a:rPr>
                        <a:t>дому</a:t>
                      </a:r>
                      <a:r>
                        <a:rPr lang="en-US" sz="2400" kern="150" dirty="0" smtClean="0">
                          <a:effectLst/>
                        </a:rPr>
                        <a:t> </a:t>
                      </a:r>
                      <a:r>
                        <a:rPr lang="en-US" sz="2400" kern="150" dirty="0" err="1" smtClean="0">
                          <a:effectLst/>
                        </a:rPr>
                        <a:t>ученика</a:t>
                      </a:r>
                      <a:endParaRPr lang="en-US" sz="2400" kern="150" dirty="0" smtClean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50" dirty="0" err="1" smtClean="0">
                          <a:effectLst/>
                        </a:rPr>
                        <a:t>стручни</a:t>
                      </a:r>
                      <a:r>
                        <a:rPr lang="en-US" sz="2400" kern="150" dirty="0" smtClean="0">
                          <a:effectLst/>
                        </a:rPr>
                        <a:t> </a:t>
                      </a:r>
                      <a:r>
                        <a:rPr lang="en-US" sz="2400" kern="150" dirty="0" err="1" smtClean="0">
                          <a:effectLst/>
                        </a:rPr>
                        <a:t>сарaдник</a:t>
                      </a:r>
                      <a:r>
                        <a:rPr lang="en-US" sz="2400" kern="150" dirty="0" smtClean="0">
                          <a:effectLst/>
                        </a:rPr>
                        <a:t> у </a:t>
                      </a:r>
                      <a:r>
                        <a:rPr lang="en-US" sz="2400" kern="150" dirty="0" err="1" smtClean="0">
                          <a:effectLst/>
                        </a:rPr>
                        <a:t>предшколској</a:t>
                      </a:r>
                      <a:r>
                        <a:rPr lang="en-US" sz="2400" kern="150" dirty="0" smtClean="0">
                          <a:effectLst/>
                        </a:rPr>
                        <a:t> </a:t>
                      </a:r>
                      <a:r>
                        <a:rPr lang="en-US" sz="2400" kern="150" dirty="0" err="1" smtClean="0">
                          <a:effectLst/>
                        </a:rPr>
                        <a:t>установи</a:t>
                      </a:r>
                      <a:endParaRPr lang="sr-Cyrl-RS" sz="2400" kern="150" dirty="0" smtClean="0">
                        <a:effectLst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37112"/>
            <a:ext cx="206089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" y="542293"/>
            <a:ext cx="192131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4" y="5391199"/>
            <a:ext cx="2055429" cy="124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1760" y="431086"/>
            <a:ext cx="4129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CS" sz="2800" b="1" dirty="0">
                <a:latin typeface="Arial" pitchFamily="34" charset="0"/>
                <a:cs typeface="Arial" pitchFamily="34" charset="0"/>
              </a:rPr>
              <a:t>Општи циљ програма</a:t>
            </a:r>
            <a:r>
              <a:rPr lang="sr-Cyrl-RS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1148" y="2276872"/>
            <a:ext cx="6050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CS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C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r-Latn-CS" sz="2400" dirty="0">
                <a:latin typeface="Arial" pitchFamily="34" charset="0"/>
                <a:cs typeface="Arial" pitchFamily="34" charset="0"/>
              </a:rPr>
              <a:t>имплементирање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компетенција</a:t>
            </a:r>
            <a:r>
              <a:rPr lang="sr-Latn-C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>
                <a:latin typeface="Arial" pitchFamily="34" charset="0"/>
                <a:cs typeface="Arial" pitchFamily="34" charset="0"/>
              </a:rPr>
              <a:t>у наставни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r-Latn-CS" sz="2400" dirty="0" smtClean="0">
                <a:latin typeface="Arial" pitchFamily="34" charset="0"/>
                <a:cs typeface="Arial" pitchFamily="34" charset="0"/>
              </a:rPr>
              <a:t>процес  </a:t>
            </a:r>
          </a:p>
          <a:p>
            <a:endParaRPr lang="sr-Latn-C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124744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CS" sz="2400" dirty="0">
                <a:latin typeface="Arial" pitchFamily="34" charset="0"/>
                <a:cs typeface="Arial" pitchFamily="34" charset="0"/>
              </a:rPr>
              <a:t>Стицање компетенција учесника за примену нових знања и вештина у раду са децом из области заштите животне средине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933056"/>
            <a:ext cx="76094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CS" sz="2400" dirty="0">
                <a:latin typeface="Arial" pitchFamily="34" charset="0"/>
                <a:cs typeface="Arial" pitchFamily="34" charset="0"/>
              </a:rPr>
              <a:t> пружање практичне помоћи васпитачима и наставницима за унапређење наставне праксе и подизање квалитета наставе изборних предмета и ваннаставних активности</a:t>
            </a:r>
            <a:r>
              <a:rPr lang="sr-Cyrl-RS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65" y="2113964"/>
            <a:ext cx="24193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10" y="5229199"/>
            <a:ext cx="2878739" cy="149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17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32656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>
                <a:latin typeface="Arial" pitchFamily="34" charset="0"/>
                <a:cs typeface="Arial" pitchFamily="34" charset="0"/>
              </a:rPr>
              <a:t>Специфични циљеви </a:t>
            </a:r>
            <a:r>
              <a:rPr lang="sr-Latn-CS" sz="2400" b="1" dirty="0" smtClean="0">
                <a:latin typeface="Arial" pitchFamily="34" charset="0"/>
                <a:cs typeface="Arial" pitchFamily="34" charset="0"/>
              </a:rPr>
              <a:t>програма</a:t>
            </a:r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sr-Cyrl-RS" sz="2400" b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964338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учесници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семинара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после обуке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препозна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ју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важност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образовања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о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животној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средини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6079" y="1969713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400" dirty="0">
                <a:latin typeface="Arial" pitchFamily="34" charset="0"/>
                <a:cs typeface="Arial" pitchFamily="34" charset="0"/>
              </a:rPr>
              <a:t>с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тицање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знања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о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основним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појмовима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заштите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животне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средине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sr-Cyrl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071" y="3140968"/>
            <a:ext cx="74168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оспособљавање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учесника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практичну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примену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знања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  <a:endParaRPr lang="sr-Cyrl-R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имплементирање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тема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из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области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заштите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животне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средине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у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наставни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процес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623" y="5013176"/>
            <a:ext cx="33035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22" y="2734652"/>
            <a:ext cx="1857340" cy="179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4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9983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>
                <a:latin typeface="Arial" pitchFamily="34" charset="0"/>
                <a:cs typeface="Arial" pitchFamily="34" charset="0"/>
              </a:rPr>
              <a:t>Очекивани исходи </a:t>
            </a:r>
            <a:r>
              <a:rPr lang="sr-Latn-CS" sz="2400" b="1" dirty="0" smtClean="0">
                <a:latin typeface="Arial" pitchFamily="34" charset="0"/>
                <a:cs typeface="Arial" pitchFamily="34" charset="0"/>
              </a:rPr>
              <a:t>обуке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стицањ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елементарних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појмова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знања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27687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развијање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појединачне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колективне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свести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о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очувању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животне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smtClean="0">
                <a:latin typeface="Arial" pitchFamily="34" charset="0"/>
                <a:cs typeface="Arial" pitchFamily="34" charset="0"/>
              </a:rPr>
              <a:t>средине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57301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400" dirty="0">
                <a:latin typeface="Arial" pitchFamily="34" charset="0"/>
                <a:cs typeface="Arial" pitchFamily="34" charset="0"/>
              </a:rPr>
              <a:t>Само обучен наставник може утицати на </a:t>
            </a:r>
            <a:r>
              <a:rPr lang="sr-Latn-CS" sz="2400" dirty="0">
                <a:latin typeface="Arial" pitchFamily="34" charset="0"/>
                <a:cs typeface="Arial" pitchFamily="34" charset="0"/>
              </a:rPr>
              <a:t>подизања нивоа свести о значају заштите животне средине  од стране јавности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r-Cyrl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5157192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CS" sz="2400" dirty="0">
                <a:latin typeface="Arial" pitchFamily="34" charset="0"/>
                <a:cs typeface="Arial" pitchFamily="34" charset="0"/>
              </a:rPr>
              <a:t>Унапређивање животне средине се не може ефикасно спровести без одрживог учешћа целог друштва,укључујући едукацију најмлађих</a:t>
            </a:r>
            <a:r>
              <a:rPr lang="sr-Cyrl-RS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045" y="341694"/>
            <a:ext cx="190817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4016"/>
            <a:ext cx="1296144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1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9373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400" dirty="0" smtClean="0"/>
              <a:t>Оспособљеност учесника обуке за писање пројеката на државном и међународном нивоу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3233298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400" dirty="0" smtClean="0"/>
              <a:t>Обучени наставници  са компетенцијама за међупредметно повезивање и тематско планирање и продубљивање знања из области </a:t>
            </a:r>
            <a:r>
              <a:rPr lang="sr-Cyrl-RS" sz="2400" dirty="0"/>
              <a:t>з</a:t>
            </a:r>
            <a:r>
              <a:rPr lang="sr-Cyrl-RS" sz="2400" dirty="0" smtClean="0"/>
              <a:t>аштите животне средине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201" y="1530370"/>
            <a:ext cx="1400484" cy="17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02958"/>
            <a:ext cx="1627357" cy="170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5038" y="2039875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CS" sz="2400" dirty="0"/>
              <a:t>Успостављање међународне сарадње и примена међународних стандарда у овој области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22920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CS" sz="2400" dirty="0"/>
              <a:t>Примена програма „Одржива еко-школа као начин живљења“ у свакодневни живот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27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762</Words>
  <Application>Microsoft Office PowerPoint</Application>
  <PresentationFormat>On-screen Show (4:3)</PresentationFormat>
  <Paragraphs>95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Зашто је важно образовање о животној средини?</vt:lpstr>
      <vt:lpstr>Коришћење модерних технологија је реалност, али доводи до губитка везе са окружењем </vt:lpstr>
      <vt:lpstr>Образовање о животној средини:</vt:lpstr>
      <vt:lpstr>Образовање о животној средини:</vt:lpstr>
      <vt:lpstr>Међународни програм Еко-школе у Србији – пример добре праксе</vt:lpstr>
      <vt:lpstr>Међународни програм Еко-школе у Србији</vt:lpstr>
      <vt:lpstr>Екошколски кораци – ангажовање локалне заједнице у заједничким активностима унапређења животне средине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Juca</dc:creator>
  <cp:lastModifiedBy>AkademijaFBF</cp:lastModifiedBy>
  <cp:revision>26</cp:revision>
  <dcterms:created xsi:type="dcterms:W3CDTF">2018-09-10T07:35:52Z</dcterms:created>
  <dcterms:modified xsi:type="dcterms:W3CDTF">2018-09-17T21:49:46Z</dcterms:modified>
</cp:coreProperties>
</file>