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92" d="100"/>
          <a:sy n="92" d="100"/>
        </p:scale>
        <p:origin x="-45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altLang="en-US" b="1"/>
              <a:t>КОРАК ПО КОРАК ДО ИНТЕРАКТИВНОГ ЧАСА И ЕВИДЕНЦИЈЕ ПОРТФОЛИЈА-</a:t>
            </a:r>
            <a:r>
              <a:rPr lang="sr-Cyrl-RS" altLang="en-US" sz="4800" b="1"/>
              <a:t>336</a:t>
            </a:r>
            <a:r>
              <a:rPr lang="sr-Cyrl-RS" altLang="en-US"/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ln>
            <a:solidFill>
              <a:srgbClr val="FF0000"/>
            </a:solidFill>
          </a:ln>
        </p:spPr>
        <p:txBody>
          <a:bodyPr>
            <a:normAutofit fontScale="90000" lnSpcReduction="10000"/>
          </a:bodyPr>
          <a:lstStyle/>
          <a:p>
            <a:r>
              <a:rPr lang="sr-Cyrl-RS" altLang="en-US" b="1">
                <a:solidFill>
                  <a:schemeClr val="accent1">
                    <a:lumMod val="75000"/>
                  </a:schemeClr>
                </a:solidFill>
              </a:rPr>
              <a:t>Организатор програма:  ОТВОРЕНА  ПРОСВЕТНА ИНИЦИЈАТИВА</a:t>
            </a:r>
            <a:endParaRPr lang="sr-Cyrl-RS" altLang="en-US" b="1"/>
          </a:p>
          <a:p>
            <a:r>
              <a:rPr lang="sr-Cyrl-RS" altLang="en-US" b="1">
                <a:solidFill>
                  <a:srgbClr val="FF0000"/>
                </a:solidFill>
              </a:rPr>
              <a:t>Аутор програма: Братислав Филиповић, мастер економије</a:t>
            </a:r>
          </a:p>
          <a:p>
            <a:r>
              <a:rPr lang="sr-Cyrl-RS" altLang="en-US" b="1"/>
              <a:t>Реализатори програма: Јасмина Петровић, </a:t>
            </a:r>
            <a:r>
              <a:rPr lang="sr-Cyrl-RS" altLang="en-US" sz="1800" b="1"/>
              <a:t>ОШ “Доситеј Обрадовић”, Свође</a:t>
            </a:r>
          </a:p>
          <a:p>
            <a:r>
              <a:rPr lang="sr-Cyrl-RS" altLang="en-US" sz="2400" b="1"/>
              <a:t>Дамир Одобашић, </a:t>
            </a:r>
            <a:r>
              <a:rPr lang="sr-Cyrl-RS" altLang="en-US" sz="1800" b="1"/>
              <a:t>ОМШ “Невена Поповић”, Гроцка</a:t>
            </a:r>
            <a:endParaRPr lang="sr-Cyrl-RS" altLang="en-US"/>
          </a:p>
          <a:p>
            <a:endParaRPr lang="sr-Cyrl-RS" altLang="en-US"/>
          </a:p>
        </p:txBody>
      </p:sp>
      <p:pic>
        <p:nvPicPr>
          <p:cNvPr id="5" name="Picture 4" descr="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0025" y="5257800"/>
            <a:ext cx="3990340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590" y="463571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altLang="en-US"/>
              <a:t>ТЕМЕ ПРОГРАМА </a:t>
            </a:r>
            <a:br>
              <a:rPr lang="sr-Cyrl-RS" altLang="en-US"/>
            </a:br>
            <a:r>
              <a:rPr lang="sr-Cyrl-RS" altLang="en-US"/>
              <a:t>						</a:t>
            </a:r>
            <a:r>
              <a:rPr lang="sr-Cyrl-RS" altLang="en-US">
                <a:sym typeface="+mn-ea"/>
              </a:rPr>
              <a:t>1. ДАН</a:t>
            </a:r>
            <a:endParaRPr lang="sr-Cyrl-R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539615"/>
          </a:xfrm>
          <a:solidFill>
            <a:schemeClr val="bg1"/>
          </a:solidFill>
        </p:spPr>
        <p:txBody>
          <a:bodyPr/>
          <a:lstStyle/>
          <a:p>
            <a:pPr>
              <a:buFont typeface="Wingdings" panose="05000000000000000000" charset="0"/>
              <a:buChar char="v"/>
            </a:pPr>
            <a:r>
              <a:rPr lang="sr-Latn-RS" altLang="en-US" sz="3600"/>
              <a:t>Google - </a:t>
            </a:r>
            <a:r>
              <a:rPr lang="sr-Cyrl-RS" altLang="en-US" sz="3600"/>
              <a:t>креирање </a:t>
            </a:r>
            <a:r>
              <a:rPr lang="sr-Latn-RS" altLang="en-US" sz="3600">
                <a:sym typeface="+mn-ea"/>
              </a:rPr>
              <a:t>Google </a:t>
            </a:r>
            <a:r>
              <a:rPr lang="sr-Cyrl-RS" altLang="sr-Latn-RS" sz="3600">
                <a:sym typeface="+mn-ea"/>
              </a:rPr>
              <a:t>документа, уређење, дељење</a:t>
            </a:r>
          </a:p>
          <a:p>
            <a:pPr>
              <a:buFont typeface="Wingdings" panose="05000000000000000000" charset="0"/>
              <a:buChar char="v"/>
            </a:pPr>
            <a:r>
              <a:rPr lang="sr-Latn-RS" altLang="en-US" sz="3600">
                <a:sym typeface="+mn-ea"/>
              </a:rPr>
              <a:t>Google </a:t>
            </a:r>
            <a:r>
              <a:rPr lang="sr-Cyrl-RS" altLang="sr-Latn-RS" sz="3600">
                <a:sym typeface="+mn-ea"/>
              </a:rPr>
              <a:t>презентација-креирање, уређење, дељење</a:t>
            </a:r>
          </a:p>
          <a:p>
            <a:pPr>
              <a:buFont typeface="Wingdings" panose="05000000000000000000" charset="0"/>
              <a:buChar char="v"/>
            </a:pPr>
            <a:r>
              <a:rPr lang="sr-Latn-RS" altLang="sr-Latn-RS" sz="3600">
                <a:sym typeface="+mn-ea"/>
              </a:rPr>
              <a:t>You tube </a:t>
            </a:r>
            <a:r>
              <a:rPr lang="sr-Cyrl-RS" altLang="sr-Latn-RS" sz="3600">
                <a:sym typeface="+mn-ea"/>
              </a:rPr>
              <a:t>и </a:t>
            </a:r>
            <a:r>
              <a:rPr lang="sr-Latn-RS" altLang="sr-Latn-RS" sz="3600">
                <a:sym typeface="+mn-ea"/>
              </a:rPr>
              <a:t>Slideshare- </a:t>
            </a:r>
            <a:r>
              <a:rPr lang="sr-Cyrl-RS" altLang="sr-Latn-RS" sz="3600">
                <a:sym typeface="+mn-ea"/>
              </a:rPr>
              <a:t>претраживање, преузимање и отпремање фајлова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72706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1327" y="276534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altLang="en-US"/>
              <a:t>ТЕМЕ  ПРОГРАМА </a:t>
            </a:r>
            <a:br>
              <a:rPr lang="sr-Cyrl-RS" altLang="en-US"/>
            </a:br>
            <a:r>
              <a:rPr lang="sr-Cyrl-RS" altLang="en-US"/>
              <a:t>						</a:t>
            </a:r>
            <a:r>
              <a:rPr lang="sr-Cyrl-RS" altLang="en-US">
                <a:sym typeface="+mn-ea"/>
              </a:rPr>
              <a:t>2. ДАН</a:t>
            </a:r>
            <a:endParaRPr lang="sr-Cyrl-R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539615"/>
          </a:xfrm>
          <a:solidFill>
            <a:schemeClr val="bg1"/>
          </a:solidFill>
        </p:spPr>
        <p:txBody>
          <a:bodyPr/>
          <a:lstStyle/>
          <a:p>
            <a:pPr>
              <a:buFont typeface="Wingdings" panose="05000000000000000000" charset="0"/>
              <a:buChar char="v"/>
            </a:pPr>
            <a:r>
              <a:rPr lang="sr-Cyrl-RS" sz="3600"/>
              <a:t>Пројекат израде мултимедијалног наставног садржаја</a:t>
            </a:r>
          </a:p>
          <a:p>
            <a:pPr>
              <a:buFont typeface="Wingdings" panose="05000000000000000000" charset="0"/>
              <a:buChar char="v"/>
            </a:pPr>
            <a:r>
              <a:rPr lang="sr-Cyrl-RS" sz="3600">
                <a:sym typeface="+mn-ea"/>
              </a:rPr>
              <a:t>Примена екстерних уређаја/пројектор -повезивање и коришћење</a:t>
            </a:r>
          </a:p>
          <a:p>
            <a:pPr>
              <a:buFont typeface="Wingdings" panose="05000000000000000000" charset="0"/>
              <a:buChar char="v"/>
            </a:pPr>
            <a:r>
              <a:rPr lang="sr-Cyrl-RS" sz="3600">
                <a:sym typeface="+mn-ea"/>
              </a:rPr>
              <a:t>Интерактивне табле у настави- повезивање и коришћење</a:t>
            </a:r>
          </a:p>
          <a:p>
            <a:pPr>
              <a:buFont typeface="Wingdings" panose="05000000000000000000" charset="0"/>
              <a:buChar char="v"/>
            </a:pPr>
            <a:r>
              <a:rPr lang="sr-Cyrl-RS" sz="3600">
                <a:sym typeface="+mn-ea"/>
              </a:rPr>
              <a:t>Е-портфолио наставника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72706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4845" y="307707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04165" y="5453380"/>
            <a:ext cx="7715250" cy="1198880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sr-Cyrl-RS" altLang="en-US" sz="7200" b="1">
                <a:ln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ХВАЛА НА ПАЖЊИ</a:t>
            </a:r>
          </a:p>
        </p:txBody>
      </p:sp>
      <p:sp>
        <p:nvSpPr>
          <p:cNvPr id="7" name="Rectangle 6"/>
          <p:cNvSpPr/>
          <p:nvPr/>
        </p:nvSpPr>
        <p:spPr>
          <a:xfrm>
            <a:off x="160655" y="357505"/>
            <a:ext cx="7078345" cy="2306955"/>
          </a:xfrm>
          <a:prstGeom prst="rect">
            <a:avLst/>
          </a:prstGeom>
          <a:noFill/>
          <a:ln>
            <a:noFill/>
          </a:ln>
        </p:spPr>
        <p:txBody>
          <a:bodyPr wrap="square" rtlCol="0" anchor="t">
            <a:spAutoFit/>
            <a:scene3d>
              <a:camera prst="orthographicFront"/>
              <a:lightRig rig="threePt" dir="t"/>
            </a:scene3d>
          </a:bodyPr>
          <a:lstStyle/>
          <a:p>
            <a:pPr algn="ctr"/>
            <a:r>
              <a:rPr lang="sr-Cyrl-RS" altLang="en-US" sz="7200" b="1">
                <a:ln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/>
              </a:rPr>
              <a:t>КОРАК ПО КОРАК...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5463" y="4755017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О ПРОГРАМУ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351655"/>
          </a:xfrm>
          <a:solidFill>
            <a:schemeClr val="bg1"/>
          </a:solidFill>
        </p:spPr>
        <p:txBody>
          <a:bodyPr/>
          <a:lstStyle/>
          <a:p>
            <a:r>
              <a:rPr lang="sr-Cyrl-RS" altLang="en-US" sz="3600" dirty="0"/>
              <a:t>ОБЛАСТ: ИНФОРМАТИКА</a:t>
            </a:r>
          </a:p>
          <a:p>
            <a:r>
              <a:rPr lang="sr-Cyrl-RS" altLang="en-US" sz="3600" dirty="0"/>
              <a:t>КОМПЕТЕНЦИЈА: Компетенција за комуникацију и сарадњу- К4</a:t>
            </a:r>
          </a:p>
          <a:p>
            <a:r>
              <a:rPr lang="sr-Cyrl-RS" altLang="en-US" sz="3600" dirty="0"/>
              <a:t>ПРИОРЕТНА ОБЛАСТ: Унапређивање дигиталних компетенција ученика и наставника и употреба ИКТ у реализацији образовно-васпитног процеса-П1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13143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3408" y="370053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ОПШТИ ЦИЉЕВИ  ПРОГРАМА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351655"/>
          </a:xfrm>
          <a:solidFill>
            <a:schemeClr val="bg1"/>
          </a:solidFill>
        </p:spPr>
        <p:txBody>
          <a:bodyPr/>
          <a:lstStyle/>
          <a:p>
            <a:r>
              <a:rPr lang="sr-Cyrl-RS" altLang="en-US" sz="3600"/>
              <a:t>УВОЂЕЊЕ ИТ У ОБРАЗОВАЊЕ, У РЕДОВАН ВАСПИТНО-ОБРАЗОВНИ  СИСТЕМ СА ОСВРТОМ НА ПРАКТИЧНУ ПРИМЕНУ И ЕФИКАСНОСТ У РАДУ</a:t>
            </a:r>
          </a:p>
          <a:p>
            <a:r>
              <a:rPr lang="sr-Cyrl-RS" altLang="en-US" sz="3600"/>
              <a:t>ПОДИЗАЊЕ КВАЛИТЕТА РЕАЛИЗАЦИЈЕ НАСТАВНИХ ПРОГРАМА И ЈАЧАЊЕ МОТИВАЦИЈЕ ЗА РАД КОД УЧЕНИКА КОРИШЋЕЊЕМ САВРЕМЕНИХ ИКТ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2283460" y="5367020"/>
            <a:ext cx="7982585" cy="90741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5854" y="338880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СПЕЦИФИЧНИ ЦИЉЕВИ  ПРОГРАМА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351655"/>
          </a:xfrm>
          <a:solidFill>
            <a:schemeClr val="bg1"/>
          </a:solidFill>
        </p:spPr>
        <p:txBody>
          <a:bodyPr/>
          <a:lstStyle/>
          <a:p>
            <a:r>
              <a:rPr lang="sr-Cyrl-RS" altLang="en-US" sz="3600"/>
              <a:t>Подстицање наставника, васпитача, сарадника  на увођење , коришћење и примену  савремених  </a:t>
            </a:r>
            <a:r>
              <a:rPr lang="sr-Cyrl-RS" altLang="en-US" sz="3600">
                <a:sym typeface="+mn-ea"/>
              </a:rPr>
              <a:t>достигнућа и </a:t>
            </a:r>
            <a:r>
              <a:rPr lang="sr-Cyrl-RS" altLang="en-US" sz="3600"/>
              <a:t> технологије и у образовни процес</a:t>
            </a:r>
          </a:p>
          <a:p>
            <a:r>
              <a:rPr lang="sr-Cyrl-RS" altLang="en-US" sz="3600"/>
              <a:t>Оспособљавање за даље самостално напредовање и истраживање у овој области</a:t>
            </a:r>
          </a:p>
          <a:p>
            <a:r>
              <a:rPr lang="sr-Cyrl-RS" altLang="en-US" sz="3600"/>
              <a:t>Развијање вештина за реализацију квалитетније, садржајније, занимљивије и очигледније наставе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60133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53" y="5600700"/>
            <a:ext cx="1354485" cy="102232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СПЕЦИФИЧНИ ЦИЉЕВИ  ПРОГРАМА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351655"/>
          </a:xfrm>
          <a:solidFill>
            <a:schemeClr val="bg1"/>
          </a:solidFill>
        </p:spPr>
        <p:txBody>
          <a:bodyPr/>
          <a:lstStyle/>
          <a:p>
            <a:r>
              <a:rPr lang="sr-Cyrl-RS" altLang="en-US" sz="3600"/>
              <a:t>Оспособљавање наставника, васпитача, сарадника   за рад са софтверским апликацијама</a:t>
            </a:r>
          </a:p>
          <a:p>
            <a:r>
              <a:rPr lang="sr-Cyrl-RS" altLang="en-US" sz="3600"/>
              <a:t>Подизање нивоа свести према целоживотном учењу, усавршавању и модернизацији наставног процеса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60133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799" y="4661498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ЦИЉНА ГРУПА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53961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altLang="en-US" sz="3600"/>
              <a:t>Наставници: разредне наставе, предметне наставе(основна школа), предметне наставе (гимназија), општеобразовних и стручних премета (средња стручна школа),наставници у школи за образовање ученика са сметњама у развоју, у школи за образовање одраслих, општеобразовних и стручних предмета уосновној и средњој уметничкој школи, наставник изборних и факултативних предмета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72706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6635" y="318098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ЦИЉНА ГРУПА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539615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sr-Cyrl-RS" altLang="en-US" sz="3600"/>
              <a:t>Васпитач у предшколској установи</a:t>
            </a:r>
          </a:p>
          <a:p>
            <a:pPr marL="0" indent="0">
              <a:buNone/>
            </a:pPr>
            <a:r>
              <a:rPr lang="sr-Cyrl-RS" altLang="en-US" sz="3600"/>
              <a:t>Медицинска сестра, васпитач</a:t>
            </a:r>
          </a:p>
          <a:p>
            <a:pPr marL="0" indent="0">
              <a:buNone/>
            </a:pPr>
            <a:r>
              <a:rPr lang="sr-Cyrl-RS" altLang="en-US" sz="3600"/>
              <a:t>Васпитач у дому ученика</a:t>
            </a:r>
          </a:p>
          <a:p>
            <a:pPr marL="0" indent="0">
              <a:buNone/>
            </a:pPr>
            <a:r>
              <a:rPr lang="sr-Cyrl-RS" altLang="en-US" sz="3600"/>
              <a:t>Стручни сарадник у предшколској установи</a:t>
            </a:r>
          </a:p>
          <a:p>
            <a:pPr marL="0" indent="0">
              <a:buNone/>
            </a:pPr>
            <a:r>
              <a:rPr lang="sr-Cyrl-RS" altLang="en-US" sz="3600"/>
              <a:t>Стручни сарадник у школи</a:t>
            </a:r>
          </a:p>
          <a:p>
            <a:pPr marL="0" indent="0">
              <a:buNone/>
            </a:pPr>
            <a:r>
              <a:rPr lang="sr-Cyrl-RS" altLang="en-US" sz="3600"/>
              <a:t>Сарадник (педагошки андрагошки асистент и помоћни наставник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72706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7417" y="276535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altLang="en-US"/>
              <a:t>ТРАЈАЊЕ ПРОГРАМА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5310" y="1904365"/>
            <a:ext cx="10778490" cy="453961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r>
              <a:rPr lang="sr-Cyrl-RS" altLang="en-US" sz="6000"/>
              <a:t>2 ДАНА</a:t>
            </a:r>
          </a:p>
          <a:p>
            <a:pPr marL="0" indent="0">
              <a:buNone/>
            </a:pPr>
            <a:r>
              <a:rPr lang="sr-Cyrl-RS" altLang="en-US" sz="6000"/>
              <a:t>16 БОДОВА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557645" y="487870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5626" y="193408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altLang="en-US"/>
              <a:t>ТЕМЕ  ПРОГРАМА </a:t>
            </a:r>
            <a:br>
              <a:rPr lang="sr-Cyrl-RS" altLang="en-US"/>
            </a:br>
            <a:r>
              <a:rPr lang="sr-Cyrl-RS" altLang="en-US"/>
              <a:t>						</a:t>
            </a:r>
            <a:r>
              <a:rPr lang="sr-Cyrl-RS" altLang="en-US">
                <a:sym typeface="+mn-ea"/>
              </a:rPr>
              <a:t>1. ДАН</a:t>
            </a:r>
            <a:endParaRPr lang="sr-Cyrl-RS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778490" cy="4539615"/>
          </a:xfrm>
          <a:solidFill>
            <a:schemeClr val="bg1"/>
          </a:solidFill>
        </p:spPr>
        <p:txBody>
          <a:bodyPr/>
          <a:lstStyle/>
          <a:p>
            <a:pPr>
              <a:buFont typeface="Wingdings" panose="05000000000000000000" charset="0"/>
              <a:buChar char="v"/>
            </a:pPr>
            <a:r>
              <a:rPr lang="sr-Cyrl-RS" altLang="en-US" sz="3600"/>
              <a:t>Мултимедијални наставни садржаји- основни појмови</a:t>
            </a:r>
          </a:p>
          <a:p>
            <a:pPr>
              <a:buFont typeface="Wingdings" panose="05000000000000000000" charset="0"/>
              <a:buChar char="v"/>
            </a:pPr>
            <a:r>
              <a:rPr lang="sr-Cyrl-RS" altLang="en-US" sz="3600"/>
              <a:t>Методика примене мултимедија у настави- начини примене мм садржаја у настави</a:t>
            </a:r>
          </a:p>
          <a:p>
            <a:pPr>
              <a:buFont typeface="Wingdings" panose="05000000000000000000" charset="0"/>
              <a:buChar char="v"/>
            </a:pPr>
            <a:r>
              <a:rPr lang="sr-Cyrl-RS" altLang="en-US" sz="3600"/>
              <a:t>Интернет-основни појмови</a:t>
            </a:r>
          </a:p>
          <a:p>
            <a:pPr>
              <a:buFont typeface="Wingdings" panose="05000000000000000000" charset="0"/>
              <a:buChar char="v"/>
            </a:pPr>
            <a:r>
              <a:rPr lang="sr-Latn-RS" altLang="en-US" sz="3600"/>
              <a:t>G mail-</a:t>
            </a:r>
            <a:r>
              <a:rPr lang="sr-Cyrl-RS" altLang="en-US" sz="3600"/>
              <a:t> основне примене е поште, креирање налога</a:t>
            </a:r>
          </a:p>
          <a:p>
            <a:pPr>
              <a:buFont typeface="Wingdings" panose="05000000000000000000" charset="0"/>
              <a:buChar char="v"/>
            </a:pPr>
            <a:r>
              <a:rPr lang="sr-Latn-RS" altLang="en-US" sz="3600"/>
              <a:t>Google </a:t>
            </a:r>
            <a:r>
              <a:rPr lang="sr-Cyrl-RS" altLang="en-US" sz="3600"/>
              <a:t>диск- коришћење апликације</a:t>
            </a:r>
          </a:p>
        </p:txBody>
      </p:sp>
      <p:pic>
        <p:nvPicPr>
          <p:cNvPr id="4" name="Content Placeholder 3" descr="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625715" y="5727065"/>
            <a:ext cx="3990975" cy="1143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7417" y="234971"/>
            <a:ext cx="2075692" cy="15666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364</Words>
  <Application>Microsoft Office PowerPoint</Application>
  <PresentationFormat>Custom</PresentationFormat>
  <Paragraphs>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КОРАК ПО КОРАК ДО ИНТЕРАКТИВНОГ ЧАСА И ЕВИДЕНЦИЈЕ ПОРТФОЛИЈА-336 </vt:lpstr>
      <vt:lpstr>О ПРОГРАМУ</vt:lpstr>
      <vt:lpstr>ОПШТИ ЦИЉЕВИ  ПРОГРАМА</vt:lpstr>
      <vt:lpstr>СПЕЦИФИЧНИ ЦИЉЕВИ  ПРОГРАМА</vt:lpstr>
      <vt:lpstr>СПЕЦИФИЧНИ ЦИЉЕВИ  ПРОГРАМА</vt:lpstr>
      <vt:lpstr>ЦИЉНА ГРУПА</vt:lpstr>
      <vt:lpstr>ЦИЉНА ГРУПА</vt:lpstr>
      <vt:lpstr>ТРАЈАЊЕ ПРОГРАМА</vt:lpstr>
      <vt:lpstr>ТЕМЕ  ПРОГРАМА        1. ДАН</vt:lpstr>
      <vt:lpstr>ТЕМЕ ПРОГРАМА        1. ДАН</vt:lpstr>
      <vt:lpstr>ТЕМЕ  ПРОГРАМА        2. ДАН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КОРАК ПО КОРАК ДО ИНТЕРАКТИВНОГ ЧАСА И ЕВИДЕНЦИЈЕ ПОРТФОЛИЈА-336</dc:title>
  <dc:creator>Nastavnik</dc:creator>
  <cp:lastModifiedBy>AkademijaFBF</cp:lastModifiedBy>
  <cp:revision>2</cp:revision>
  <dcterms:created xsi:type="dcterms:W3CDTF">2018-09-08T18:25:02Z</dcterms:created>
  <dcterms:modified xsi:type="dcterms:W3CDTF">2018-09-11T23:21:43Z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1033-10.2.0.7456</vt:lpwstr>
  </property>
</Properties>
</file>