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8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-62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2616DA-38E3-4725-AE25-FA2D6DE29227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AA1E9AD3-2B3A-46BC-A481-13F26337CDC0}">
      <dgm:prSet phldrT="[Text]"/>
      <dgm:spPr/>
      <dgm:t>
        <a:bodyPr/>
        <a:lstStyle/>
        <a:p>
          <a:r>
            <a:rPr lang="sr-Latn-RS" dirty="0" smtClean="0"/>
            <a:t>Situacija</a:t>
          </a:r>
        </a:p>
      </dgm:t>
    </dgm:pt>
    <dgm:pt modelId="{DD1B8776-87E5-458E-A2F6-28CDBF872D5E}" type="parTrans" cxnId="{40B6DAC8-B466-47E2-9F59-168936545AC7}">
      <dgm:prSet/>
      <dgm:spPr/>
      <dgm:t>
        <a:bodyPr/>
        <a:lstStyle/>
        <a:p>
          <a:endParaRPr lang="en-US"/>
        </a:p>
      </dgm:t>
    </dgm:pt>
    <dgm:pt modelId="{3BCD98BB-76BB-40AA-AB8D-93F4BB13CBA5}" type="sibTrans" cxnId="{40B6DAC8-B466-47E2-9F59-168936545AC7}">
      <dgm:prSet/>
      <dgm:spPr/>
      <dgm:t>
        <a:bodyPr/>
        <a:lstStyle/>
        <a:p>
          <a:endParaRPr lang="en-US"/>
        </a:p>
      </dgm:t>
    </dgm:pt>
    <dgm:pt modelId="{DBF05C93-BCE1-476B-90AB-AE4BE1A057A3}">
      <dgm:prSet phldrT="[Text]"/>
      <dgm:spPr/>
      <dgm:t>
        <a:bodyPr/>
        <a:lstStyle/>
        <a:p>
          <a:r>
            <a:rPr lang="sr-Latn-RS" dirty="0" smtClean="0"/>
            <a:t>Ponašanja</a:t>
          </a:r>
        </a:p>
        <a:p>
          <a:r>
            <a:rPr lang="sr-Latn-RS" dirty="0" smtClean="0"/>
            <a:t>Emocije</a:t>
          </a:r>
        </a:p>
        <a:p>
          <a:r>
            <a:rPr lang="sr-Latn-RS" dirty="0" smtClean="0"/>
            <a:t>Fiziološke reakcije</a:t>
          </a:r>
          <a:endParaRPr lang="en-US" dirty="0"/>
        </a:p>
      </dgm:t>
    </dgm:pt>
    <dgm:pt modelId="{A76B702A-E7FC-4A44-9D12-90DBEF02AA79}" type="parTrans" cxnId="{C1C89E9D-0E6D-4DAB-9861-4D99A9F86B53}">
      <dgm:prSet/>
      <dgm:spPr/>
      <dgm:t>
        <a:bodyPr/>
        <a:lstStyle/>
        <a:p>
          <a:endParaRPr lang="en-US"/>
        </a:p>
      </dgm:t>
    </dgm:pt>
    <dgm:pt modelId="{067CEF9F-9282-4245-AFAB-CF29C17DA0B9}" type="sibTrans" cxnId="{C1C89E9D-0E6D-4DAB-9861-4D99A9F86B53}">
      <dgm:prSet/>
      <dgm:spPr/>
      <dgm:t>
        <a:bodyPr/>
        <a:lstStyle/>
        <a:p>
          <a:endParaRPr lang="en-US"/>
        </a:p>
      </dgm:t>
    </dgm:pt>
    <dgm:pt modelId="{DFBAF159-961A-4986-96DA-0BB15A2B66AA}" type="pres">
      <dgm:prSet presAssocID="{5B2616DA-38E3-4725-AE25-FA2D6DE29227}" presName="Name0" presStyleCnt="0">
        <dgm:presLayoutVars>
          <dgm:dir/>
          <dgm:resizeHandles val="exact"/>
        </dgm:presLayoutVars>
      </dgm:prSet>
      <dgm:spPr/>
    </dgm:pt>
    <dgm:pt modelId="{1AAF7389-0395-4523-9BE9-200CAB3889A5}" type="pres">
      <dgm:prSet presAssocID="{AA1E9AD3-2B3A-46BC-A481-13F26337CDC0}" presName="node" presStyleLbl="node1" presStyleIdx="0" presStyleCnt="2" custLinFactNeighborX="-7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BF2B0B-35D2-4BF6-BB84-B860D7879A56}" type="pres">
      <dgm:prSet presAssocID="{3BCD98BB-76BB-40AA-AB8D-93F4BB13CBA5}" presName="sibTrans" presStyleLbl="sibTrans2D1" presStyleIdx="0" presStyleCnt="1"/>
      <dgm:spPr/>
      <dgm:t>
        <a:bodyPr/>
        <a:lstStyle/>
        <a:p>
          <a:endParaRPr lang="en-US"/>
        </a:p>
      </dgm:t>
    </dgm:pt>
    <dgm:pt modelId="{3F605144-70E4-4FB8-A8DD-A22EBBB1B4E6}" type="pres">
      <dgm:prSet presAssocID="{3BCD98BB-76BB-40AA-AB8D-93F4BB13CBA5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7BB6DEAA-DAB4-4077-9699-CF0DD98E7EBF}" type="pres">
      <dgm:prSet presAssocID="{DBF05C93-BCE1-476B-90AB-AE4BE1A057A3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EF07A2E-D7DE-4208-9B7B-643406D4DDFE}" type="presOf" srcId="{3BCD98BB-76BB-40AA-AB8D-93F4BB13CBA5}" destId="{3F605144-70E4-4FB8-A8DD-A22EBBB1B4E6}" srcOrd="1" destOrd="0" presId="urn:microsoft.com/office/officeart/2005/8/layout/process1"/>
    <dgm:cxn modelId="{40B6DAC8-B466-47E2-9F59-168936545AC7}" srcId="{5B2616DA-38E3-4725-AE25-FA2D6DE29227}" destId="{AA1E9AD3-2B3A-46BC-A481-13F26337CDC0}" srcOrd="0" destOrd="0" parTransId="{DD1B8776-87E5-458E-A2F6-28CDBF872D5E}" sibTransId="{3BCD98BB-76BB-40AA-AB8D-93F4BB13CBA5}"/>
    <dgm:cxn modelId="{51766CF4-D3D8-4A30-B2A8-65F8A05A8EB3}" type="presOf" srcId="{AA1E9AD3-2B3A-46BC-A481-13F26337CDC0}" destId="{1AAF7389-0395-4523-9BE9-200CAB3889A5}" srcOrd="0" destOrd="0" presId="urn:microsoft.com/office/officeart/2005/8/layout/process1"/>
    <dgm:cxn modelId="{06B048E7-C7EB-4999-B1EE-F54E5A1FE2BD}" type="presOf" srcId="{3BCD98BB-76BB-40AA-AB8D-93F4BB13CBA5}" destId="{22BF2B0B-35D2-4BF6-BB84-B860D7879A56}" srcOrd="0" destOrd="0" presId="urn:microsoft.com/office/officeart/2005/8/layout/process1"/>
    <dgm:cxn modelId="{C1C89E9D-0E6D-4DAB-9861-4D99A9F86B53}" srcId="{5B2616DA-38E3-4725-AE25-FA2D6DE29227}" destId="{DBF05C93-BCE1-476B-90AB-AE4BE1A057A3}" srcOrd="1" destOrd="0" parTransId="{A76B702A-E7FC-4A44-9D12-90DBEF02AA79}" sibTransId="{067CEF9F-9282-4245-AFAB-CF29C17DA0B9}"/>
    <dgm:cxn modelId="{5D7BF6CA-1D82-4E63-8DD3-0458908C7126}" type="presOf" srcId="{DBF05C93-BCE1-476B-90AB-AE4BE1A057A3}" destId="{7BB6DEAA-DAB4-4077-9699-CF0DD98E7EBF}" srcOrd="0" destOrd="0" presId="urn:microsoft.com/office/officeart/2005/8/layout/process1"/>
    <dgm:cxn modelId="{74EA12F1-7ED5-4815-8216-D71E2F4AD69D}" type="presOf" srcId="{5B2616DA-38E3-4725-AE25-FA2D6DE29227}" destId="{DFBAF159-961A-4986-96DA-0BB15A2B66AA}" srcOrd="0" destOrd="0" presId="urn:microsoft.com/office/officeart/2005/8/layout/process1"/>
    <dgm:cxn modelId="{AEF7BA20-3DE6-472C-BA23-69A6BE3872F0}" type="presParOf" srcId="{DFBAF159-961A-4986-96DA-0BB15A2B66AA}" destId="{1AAF7389-0395-4523-9BE9-200CAB3889A5}" srcOrd="0" destOrd="0" presId="urn:microsoft.com/office/officeart/2005/8/layout/process1"/>
    <dgm:cxn modelId="{80366BB2-10D3-4E27-84F2-EFE990E819BC}" type="presParOf" srcId="{DFBAF159-961A-4986-96DA-0BB15A2B66AA}" destId="{22BF2B0B-35D2-4BF6-BB84-B860D7879A56}" srcOrd="1" destOrd="0" presId="urn:microsoft.com/office/officeart/2005/8/layout/process1"/>
    <dgm:cxn modelId="{1F297B96-5EAE-436F-945A-32660743009B}" type="presParOf" srcId="{22BF2B0B-35D2-4BF6-BB84-B860D7879A56}" destId="{3F605144-70E4-4FB8-A8DD-A22EBBB1B4E6}" srcOrd="0" destOrd="0" presId="urn:microsoft.com/office/officeart/2005/8/layout/process1"/>
    <dgm:cxn modelId="{D63BC8DA-0C9B-437C-8261-298C50DD5443}" type="presParOf" srcId="{DFBAF159-961A-4986-96DA-0BB15A2B66AA}" destId="{7BB6DEAA-DAB4-4077-9699-CF0DD98E7EBF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76FCB3-DD39-42C4-8EC3-CD5B67869FE6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B25B6E8-03FD-487C-85AF-90BAC55E9802}">
      <dgm:prSet phldrT="[Text]"/>
      <dgm:spPr/>
      <dgm:t>
        <a:bodyPr/>
        <a:lstStyle/>
        <a:p>
          <a:r>
            <a:rPr lang="en-US" dirty="0" err="1" smtClean="0"/>
            <a:t>Situacija</a:t>
          </a:r>
          <a:endParaRPr lang="en-US" dirty="0"/>
        </a:p>
      </dgm:t>
    </dgm:pt>
    <dgm:pt modelId="{A2971A05-A349-46D7-B116-0B48A14A8C0C}" type="parTrans" cxnId="{950CA773-C3B1-447F-B9D1-1D6D9BFAE0B6}">
      <dgm:prSet/>
      <dgm:spPr/>
      <dgm:t>
        <a:bodyPr/>
        <a:lstStyle/>
        <a:p>
          <a:endParaRPr lang="en-US"/>
        </a:p>
      </dgm:t>
    </dgm:pt>
    <dgm:pt modelId="{07988B91-851C-42AF-B520-3B2D80C35392}" type="sibTrans" cxnId="{950CA773-C3B1-447F-B9D1-1D6D9BFAE0B6}">
      <dgm:prSet/>
      <dgm:spPr/>
      <dgm:t>
        <a:bodyPr/>
        <a:lstStyle/>
        <a:p>
          <a:endParaRPr lang="en-US"/>
        </a:p>
      </dgm:t>
    </dgm:pt>
    <dgm:pt modelId="{56A8AF59-A0DD-4F0A-83F4-115B3088B0F0}">
      <dgm:prSet phldrT="[Text]" custT="1"/>
      <dgm:spPr/>
      <dgm:t>
        <a:bodyPr/>
        <a:lstStyle/>
        <a:p>
          <a:r>
            <a:rPr lang="sr-Latn-C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uverenja, stavov</a:t>
          </a: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</a:t>
          </a:r>
          <a:r>
            <a:rPr lang="sr-Latn-C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očekivanja, sećanja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sr-Latn-C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strategije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za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suo</a:t>
          </a:r>
          <a:r>
            <a:rPr lang="sr-Latn-R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č</a:t>
          </a: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avanje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sa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izazovima i negativnim događajima</a:t>
          </a: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7EB0CD-C237-4767-9606-860A11C2F6DB}" type="parTrans" cxnId="{235C7D1A-ADED-4EA0-AC0A-6D89786579C4}">
      <dgm:prSet/>
      <dgm:spPr/>
      <dgm:t>
        <a:bodyPr/>
        <a:lstStyle/>
        <a:p>
          <a:endParaRPr lang="en-US"/>
        </a:p>
      </dgm:t>
    </dgm:pt>
    <dgm:pt modelId="{B4A8A329-EAC7-4F54-980F-5BD000B1E3F3}" type="sibTrans" cxnId="{235C7D1A-ADED-4EA0-AC0A-6D89786579C4}">
      <dgm:prSet/>
      <dgm:spPr/>
      <dgm:t>
        <a:bodyPr/>
        <a:lstStyle/>
        <a:p>
          <a:endParaRPr lang="en-US"/>
        </a:p>
      </dgm:t>
    </dgm:pt>
    <dgm:pt modelId="{4AE56B7A-C553-4677-AE40-71804AD9381A}">
      <dgm:prSet phldrT="[Text]"/>
      <dgm:spPr/>
      <dgm:t>
        <a:bodyPr/>
        <a:lstStyle/>
        <a:p>
          <a:r>
            <a:rPr lang="sr-Latn-RS" dirty="0" smtClean="0"/>
            <a:t>Ponašanja</a:t>
          </a:r>
        </a:p>
        <a:p>
          <a:r>
            <a:rPr lang="sr-Latn-RS" dirty="0" smtClean="0"/>
            <a:t>Emocije</a:t>
          </a:r>
        </a:p>
        <a:p>
          <a:r>
            <a:rPr lang="sr-Latn-RS" dirty="0" smtClean="0"/>
            <a:t>Fiziološke reakcije</a:t>
          </a:r>
          <a:endParaRPr lang="en-US" dirty="0"/>
        </a:p>
      </dgm:t>
    </dgm:pt>
    <dgm:pt modelId="{61659B7C-2940-4F23-8F90-FBF4479AD702}" type="parTrans" cxnId="{8723F793-5EC8-421B-A72D-3A3C95161744}">
      <dgm:prSet/>
      <dgm:spPr/>
      <dgm:t>
        <a:bodyPr/>
        <a:lstStyle/>
        <a:p>
          <a:endParaRPr lang="en-US"/>
        </a:p>
      </dgm:t>
    </dgm:pt>
    <dgm:pt modelId="{3005F8FF-0564-410E-AAC9-3BDB64250FEF}" type="sibTrans" cxnId="{8723F793-5EC8-421B-A72D-3A3C95161744}">
      <dgm:prSet/>
      <dgm:spPr/>
      <dgm:t>
        <a:bodyPr/>
        <a:lstStyle/>
        <a:p>
          <a:endParaRPr lang="en-US"/>
        </a:p>
      </dgm:t>
    </dgm:pt>
    <dgm:pt modelId="{8309EA58-E60A-48CD-A857-EBAC5BF77264}" type="pres">
      <dgm:prSet presAssocID="{5B76FCB3-DD39-42C4-8EC3-CD5B67869FE6}" presName="Name0" presStyleCnt="0">
        <dgm:presLayoutVars>
          <dgm:dir/>
          <dgm:resizeHandles val="exact"/>
        </dgm:presLayoutVars>
      </dgm:prSet>
      <dgm:spPr/>
    </dgm:pt>
    <dgm:pt modelId="{27CD520D-8861-43C3-902C-A5DAC60775F1}" type="pres">
      <dgm:prSet presAssocID="{9B25B6E8-03FD-487C-85AF-90BAC55E980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F30110-1FE7-4A73-AFBF-BEB883D51003}" type="pres">
      <dgm:prSet presAssocID="{07988B91-851C-42AF-B520-3B2D80C35392}" presName="sibTrans" presStyleLbl="sibTrans2D1" presStyleIdx="0" presStyleCnt="2"/>
      <dgm:spPr/>
      <dgm:t>
        <a:bodyPr/>
        <a:lstStyle/>
        <a:p>
          <a:endParaRPr lang="en-US"/>
        </a:p>
      </dgm:t>
    </dgm:pt>
    <dgm:pt modelId="{AFBE5547-18C5-4963-96BF-4249832FA013}" type="pres">
      <dgm:prSet presAssocID="{07988B91-851C-42AF-B520-3B2D80C35392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07174837-7DEF-4380-8623-1EA2EED8EDF1}" type="pres">
      <dgm:prSet presAssocID="{56A8AF59-A0DD-4F0A-83F4-115B3088B0F0}" presName="node" presStyleLbl="node1" presStyleIdx="1" presStyleCnt="3" custScaleX="276347" custLinFactNeighborX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6E7C26-A415-411A-A75C-E7D39DE8838C}" type="pres">
      <dgm:prSet presAssocID="{B4A8A329-EAC7-4F54-980F-5BD000B1E3F3}" presName="sibTrans" presStyleLbl="sibTrans2D1" presStyleIdx="1" presStyleCnt="2"/>
      <dgm:spPr/>
      <dgm:t>
        <a:bodyPr/>
        <a:lstStyle/>
        <a:p>
          <a:endParaRPr lang="en-US"/>
        </a:p>
      </dgm:t>
    </dgm:pt>
    <dgm:pt modelId="{BA69C49A-BF6A-4BEC-9E69-8A165F278E81}" type="pres">
      <dgm:prSet presAssocID="{B4A8A329-EAC7-4F54-980F-5BD000B1E3F3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62D483A4-F0C7-4F90-9BC2-5C06A816A29A}" type="pres">
      <dgm:prSet presAssocID="{4AE56B7A-C553-4677-AE40-71804AD9381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C68278-5EA7-490F-B1F7-9533B814B2B2}" type="presOf" srcId="{B4A8A329-EAC7-4F54-980F-5BD000B1E3F3}" destId="{BA69C49A-BF6A-4BEC-9E69-8A165F278E81}" srcOrd="1" destOrd="0" presId="urn:microsoft.com/office/officeart/2005/8/layout/process1"/>
    <dgm:cxn modelId="{8723F793-5EC8-421B-A72D-3A3C95161744}" srcId="{5B76FCB3-DD39-42C4-8EC3-CD5B67869FE6}" destId="{4AE56B7A-C553-4677-AE40-71804AD9381A}" srcOrd="2" destOrd="0" parTransId="{61659B7C-2940-4F23-8F90-FBF4479AD702}" sibTransId="{3005F8FF-0564-410E-AAC9-3BDB64250FEF}"/>
    <dgm:cxn modelId="{28A9C832-0BE6-40B9-B7E1-831A57F41DC8}" type="presOf" srcId="{56A8AF59-A0DD-4F0A-83F4-115B3088B0F0}" destId="{07174837-7DEF-4380-8623-1EA2EED8EDF1}" srcOrd="0" destOrd="0" presId="urn:microsoft.com/office/officeart/2005/8/layout/process1"/>
    <dgm:cxn modelId="{DC570892-8EA1-4052-9170-F65BC85DF8BE}" type="presOf" srcId="{B4A8A329-EAC7-4F54-980F-5BD000B1E3F3}" destId="{CC6E7C26-A415-411A-A75C-E7D39DE8838C}" srcOrd="0" destOrd="0" presId="urn:microsoft.com/office/officeart/2005/8/layout/process1"/>
    <dgm:cxn modelId="{950CA773-C3B1-447F-B9D1-1D6D9BFAE0B6}" srcId="{5B76FCB3-DD39-42C4-8EC3-CD5B67869FE6}" destId="{9B25B6E8-03FD-487C-85AF-90BAC55E9802}" srcOrd="0" destOrd="0" parTransId="{A2971A05-A349-46D7-B116-0B48A14A8C0C}" sibTransId="{07988B91-851C-42AF-B520-3B2D80C35392}"/>
    <dgm:cxn modelId="{D897464D-CC31-48CB-BACB-891366D1FA70}" type="presOf" srcId="{9B25B6E8-03FD-487C-85AF-90BAC55E9802}" destId="{27CD520D-8861-43C3-902C-A5DAC60775F1}" srcOrd="0" destOrd="0" presId="urn:microsoft.com/office/officeart/2005/8/layout/process1"/>
    <dgm:cxn modelId="{4D9E4ECA-CADF-4C9C-88AB-D8D0C4F3ED14}" type="presOf" srcId="{4AE56B7A-C553-4677-AE40-71804AD9381A}" destId="{62D483A4-F0C7-4F90-9BC2-5C06A816A29A}" srcOrd="0" destOrd="0" presId="urn:microsoft.com/office/officeart/2005/8/layout/process1"/>
    <dgm:cxn modelId="{EEFCC3C7-0616-4CA3-827A-FE4A73BBCE62}" type="presOf" srcId="{07988B91-851C-42AF-B520-3B2D80C35392}" destId="{B7F30110-1FE7-4A73-AFBF-BEB883D51003}" srcOrd="0" destOrd="0" presId="urn:microsoft.com/office/officeart/2005/8/layout/process1"/>
    <dgm:cxn modelId="{44F0BE2B-66A4-47A6-A0DC-DB08C4512B33}" type="presOf" srcId="{07988B91-851C-42AF-B520-3B2D80C35392}" destId="{AFBE5547-18C5-4963-96BF-4249832FA013}" srcOrd="1" destOrd="0" presId="urn:microsoft.com/office/officeart/2005/8/layout/process1"/>
    <dgm:cxn modelId="{235C7D1A-ADED-4EA0-AC0A-6D89786579C4}" srcId="{5B76FCB3-DD39-42C4-8EC3-CD5B67869FE6}" destId="{56A8AF59-A0DD-4F0A-83F4-115B3088B0F0}" srcOrd="1" destOrd="0" parTransId="{807EB0CD-C237-4767-9606-860A11C2F6DB}" sibTransId="{B4A8A329-EAC7-4F54-980F-5BD000B1E3F3}"/>
    <dgm:cxn modelId="{8E5EEE1B-D329-475E-B4A2-0EA99F507C2F}" type="presOf" srcId="{5B76FCB3-DD39-42C4-8EC3-CD5B67869FE6}" destId="{8309EA58-E60A-48CD-A857-EBAC5BF77264}" srcOrd="0" destOrd="0" presId="urn:microsoft.com/office/officeart/2005/8/layout/process1"/>
    <dgm:cxn modelId="{7CD096D7-C439-48DA-8197-CCF10823EECE}" type="presParOf" srcId="{8309EA58-E60A-48CD-A857-EBAC5BF77264}" destId="{27CD520D-8861-43C3-902C-A5DAC60775F1}" srcOrd="0" destOrd="0" presId="urn:microsoft.com/office/officeart/2005/8/layout/process1"/>
    <dgm:cxn modelId="{2E627BB0-9F15-4E30-BEFE-6C36BE8D7E9F}" type="presParOf" srcId="{8309EA58-E60A-48CD-A857-EBAC5BF77264}" destId="{B7F30110-1FE7-4A73-AFBF-BEB883D51003}" srcOrd="1" destOrd="0" presId="urn:microsoft.com/office/officeart/2005/8/layout/process1"/>
    <dgm:cxn modelId="{6242D399-CF77-4EA3-866F-A08A4445A167}" type="presParOf" srcId="{B7F30110-1FE7-4A73-AFBF-BEB883D51003}" destId="{AFBE5547-18C5-4963-96BF-4249832FA013}" srcOrd="0" destOrd="0" presId="urn:microsoft.com/office/officeart/2005/8/layout/process1"/>
    <dgm:cxn modelId="{99166008-FF9F-4A28-A86A-F287A3CAA0D3}" type="presParOf" srcId="{8309EA58-E60A-48CD-A857-EBAC5BF77264}" destId="{07174837-7DEF-4380-8623-1EA2EED8EDF1}" srcOrd="2" destOrd="0" presId="urn:microsoft.com/office/officeart/2005/8/layout/process1"/>
    <dgm:cxn modelId="{D613983B-7A24-40BB-8DE9-F2949115F079}" type="presParOf" srcId="{8309EA58-E60A-48CD-A857-EBAC5BF77264}" destId="{CC6E7C26-A415-411A-A75C-E7D39DE8838C}" srcOrd="3" destOrd="0" presId="urn:microsoft.com/office/officeart/2005/8/layout/process1"/>
    <dgm:cxn modelId="{D582E1B3-E6AC-43F1-BC0F-DF9F0B7E65D9}" type="presParOf" srcId="{CC6E7C26-A415-411A-A75C-E7D39DE8838C}" destId="{BA69C49A-BF6A-4BEC-9E69-8A165F278E81}" srcOrd="0" destOrd="0" presId="urn:microsoft.com/office/officeart/2005/8/layout/process1"/>
    <dgm:cxn modelId="{D801638B-1813-40FB-AABD-6B32AE4782AD}" type="presParOf" srcId="{8309EA58-E60A-48CD-A857-EBAC5BF77264}" destId="{62D483A4-F0C7-4F90-9BC2-5C06A816A29A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C21776B-4E4F-4C16-9798-75153AC434A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F7F851EA-5C28-41F3-B0FB-80AC1B77176D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sr-Latn-RS" sz="2400" dirty="0" smtClean="0"/>
            <a:t>Aktivnost</a:t>
          </a:r>
          <a:endParaRPr lang="en-US" sz="2400" dirty="0" smtClean="0"/>
        </a:p>
        <a:p>
          <a:pPr>
            <a:lnSpc>
              <a:spcPct val="100000"/>
            </a:lnSpc>
          </a:pPr>
          <a:r>
            <a:rPr lang="sr-Latn-RS" sz="2400" dirty="0" smtClean="0"/>
            <a:t>(učenje) </a:t>
          </a:r>
          <a:endParaRPr lang="en-US" sz="2400" dirty="0"/>
        </a:p>
      </dgm:t>
    </dgm:pt>
    <dgm:pt modelId="{919D7A4E-970B-4C67-BF69-1B5B8F2C319D}" type="parTrans" cxnId="{3F691D1E-AE21-421A-B7C4-728EBDF03871}">
      <dgm:prSet/>
      <dgm:spPr/>
      <dgm:t>
        <a:bodyPr/>
        <a:lstStyle/>
        <a:p>
          <a:endParaRPr lang="en-US"/>
        </a:p>
      </dgm:t>
    </dgm:pt>
    <dgm:pt modelId="{D5CB8B50-2583-4ED3-A782-63D72005A5DC}" type="sibTrans" cxnId="{3F691D1E-AE21-421A-B7C4-728EBDF03871}">
      <dgm:prSet/>
      <dgm:spPr/>
      <dgm:t>
        <a:bodyPr/>
        <a:lstStyle/>
        <a:p>
          <a:endParaRPr lang="en-US"/>
        </a:p>
      </dgm:t>
    </dgm:pt>
    <dgm:pt modelId="{8EEECFCD-F07D-4B75-9D2F-135D66418338}">
      <dgm:prSet phldrT="[Text]" custT="1"/>
      <dgm:spPr/>
      <dgm:t>
        <a:bodyPr/>
        <a:lstStyle/>
        <a:p>
          <a:r>
            <a:rPr lang="sr-Latn-RS" sz="2400" i="1" dirty="0" smtClean="0"/>
            <a:t>Ako se potrudim, da li ću uspeti?</a:t>
          </a:r>
        </a:p>
        <a:p>
          <a:r>
            <a:rPr lang="sr-Latn-RS" sz="2000" i="0" dirty="0" smtClean="0">
              <a:solidFill>
                <a:srgbClr val="002060"/>
              </a:solidFill>
            </a:rPr>
            <a:t>(</a:t>
          </a:r>
          <a:r>
            <a:rPr lang="sr-Latn-RS" sz="2000" dirty="0" smtClean="0">
              <a:solidFill>
                <a:srgbClr val="002060"/>
              </a:solidFill>
            </a:rPr>
            <a:t>stepen </a:t>
          </a:r>
          <a:r>
            <a:rPr lang="sr-Latn-RS" sz="2000" b="1" dirty="0" smtClean="0">
              <a:solidFill>
                <a:srgbClr val="002060"/>
              </a:solidFill>
            </a:rPr>
            <a:t>u kome veruju </a:t>
          </a:r>
          <a:r>
            <a:rPr lang="sr-Latn-RS" sz="2000" dirty="0" smtClean="0">
              <a:solidFill>
                <a:srgbClr val="002060"/>
              </a:solidFill>
            </a:rPr>
            <a:t>da će </a:t>
          </a:r>
          <a:r>
            <a:rPr lang="sr-Latn-RS" sz="2000" b="1" dirty="0" smtClean="0">
              <a:solidFill>
                <a:srgbClr val="002060"/>
              </a:solidFill>
            </a:rPr>
            <a:t>uspešno</a:t>
          </a:r>
          <a:r>
            <a:rPr lang="sr-Latn-RS" sz="2000" dirty="0" smtClean="0">
              <a:solidFill>
                <a:srgbClr val="002060"/>
              </a:solidFill>
            </a:rPr>
            <a:t> da izvedu određenu aktivnost</a:t>
          </a:r>
          <a:br>
            <a:rPr lang="sr-Latn-RS" sz="2000" dirty="0" smtClean="0">
              <a:solidFill>
                <a:srgbClr val="002060"/>
              </a:solidFill>
            </a:rPr>
          </a:br>
          <a:r>
            <a:rPr lang="sr-Latn-RS" sz="2000" b="1" dirty="0" smtClean="0">
              <a:solidFill>
                <a:srgbClr val="002060"/>
              </a:solidFill>
            </a:rPr>
            <a:t>ako se potrude</a:t>
          </a:r>
          <a:r>
            <a:rPr lang="sr-Latn-RS" sz="2000" dirty="0" smtClean="0">
              <a:solidFill>
                <a:srgbClr val="002060"/>
              </a:solidFill>
            </a:rPr>
            <a:t>)</a:t>
          </a:r>
          <a:endParaRPr lang="en-US" sz="2000" dirty="0">
            <a:solidFill>
              <a:srgbClr val="002060"/>
            </a:solidFill>
          </a:endParaRPr>
        </a:p>
      </dgm:t>
    </dgm:pt>
    <dgm:pt modelId="{AA4872FF-12B8-4D93-86E5-22499B712C5E}" type="parTrans" cxnId="{318ECEA7-3345-41DF-94C7-449B232EAEA0}">
      <dgm:prSet/>
      <dgm:spPr/>
      <dgm:t>
        <a:bodyPr/>
        <a:lstStyle/>
        <a:p>
          <a:endParaRPr lang="en-US"/>
        </a:p>
      </dgm:t>
    </dgm:pt>
    <dgm:pt modelId="{BBBD9A58-5A3D-4E11-A3FB-433FD46D06D2}" type="sibTrans" cxnId="{318ECEA7-3345-41DF-94C7-449B232EAEA0}">
      <dgm:prSet/>
      <dgm:spPr/>
      <dgm:t>
        <a:bodyPr/>
        <a:lstStyle/>
        <a:p>
          <a:endParaRPr lang="en-US"/>
        </a:p>
      </dgm:t>
    </dgm:pt>
    <dgm:pt modelId="{34533003-C471-4CDA-AF98-A2160FB40996}">
      <dgm:prSet phldrT="[Text]"/>
      <dgm:spPr/>
      <dgm:t>
        <a:bodyPr/>
        <a:lstStyle/>
        <a:p>
          <a:r>
            <a:rPr lang="sr-Latn-RS" dirty="0" smtClean="0"/>
            <a:t>Ulaganje/Neulaganje truda u neku aktivnost/učenje</a:t>
          </a:r>
          <a:endParaRPr lang="en-US" dirty="0"/>
        </a:p>
      </dgm:t>
    </dgm:pt>
    <dgm:pt modelId="{902C6D38-B648-4B0D-876D-E18E80BABE09}" type="parTrans" cxnId="{B40596FD-7837-450E-A86E-2721220F2615}">
      <dgm:prSet/>
      <dgm:spPr/>
      <dgm:t>
        <a:bodyPr/>
        <a:lstStyle/>
        <a:p>
          <a:endParaRPr lang="en-US"/>
        </a:p>
      </dgm:t>
    </dgm:pt>
    <dgm:pt modelId="{88806E35-C9B8-4790-9253-CE1DBEC18223}" type="sibTrans" cxnId="{B40596FD-7837-450E-A86E-2721220F2615}">
      <dgm:prSet/>
      <dgm:spPr/>
      <dgm:t>
        <a:bodyPr/>
        <a:lstStyle/>
        <a:p>
          <a:endParaRPr lang="en-US"/>
        </a:p>
      </dgm:t>
    </dgm:pt>
    <dgm:pt modelId="{A87E4F39-6AED-4C63-8AE2-320CC47C8D4B}" type="pres">
      <dgm:prSet presAssocID="{FC21776B-4E4F-4C16-9798-75153AC434A1}" presName="Name0" presStyleCnt="0">
        <dgm:presLayoutVars>
          <dgm:dir/>
          <dgm:resizeHandles val="exact"/>
        </dgm:presLayoutVars>
      </dgm:prSet>
      <dgm:spPr/>
    </dgm:pt>
    <dgm:pt modelId="{E16D94C5-8BA9-4378-8EBA-BC7DC557AE23}" type="pres">
      <dgm:prSet presAssocID="{F7F851EA-5C28-41F3-B0FB-80AC1B77176D}" presName="node" presStyleLbl="node1" presStyleIdx="0" presStyleCnt="3" custScaleX="62872" custLinFactNeighborX="-1079" custLinFactNeighborY="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43C898-C633-4E07-8D55-0C4EBA780E52}" type="pres">
      <dgm:prSet presAssocID="{D5CB8B50-2583-4ED3-A782-63D72005A5DC}" presName="sibTrans" presStyleLbl="sibTrans2D1" presStyleIdx="0" presStyleCnt="2"/>
      <dgm:spPr/>
      <dgm:t>
        <a:bodyPr/>
        <a:lstStyle/>
        <a:p>
          <a:endParaRPr lang="en-US"/>
        </a:p>
      </dgm:t>
    </dgm:pt>
    <dgm:pt modelId="{871612F9-0165-4C28-B4F3-A88865BA4528}" type="pres">
      <dgm:prSet presAssocID="{D5CB8B50-2583-4ED3-A782-63D72005A5DC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82079DCC-6B17-4FC5-ACC9-F2B9DD244427}" type="pres">
      <dgm:prSet presAssocID="{8EEECFCD-F07D-4B75-9D2F-135D66418338}" presName="node" presStyleLbl="node1" presStyleIdx="1" presStyleCnt="3" custScaleX="200131" custLinFactNeighborY="6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8F813C-58A1-431C-87A7-08AD5B7274EF}" type="pres">
      <dgm:prSet presAssocID="{BBBD9A58-5A3D-4E11-A3FB-433FD46D06D2}" presName="sibTrans" presStyleLbl="sibTrans2D1" presStyleIdx="1" presStyleCnt="2"/>
      <dgm:spPr/>
      <dgm:t>
        <a:bodyPr/>
        <a:lstStyle/>
        <a:p>
          <a:endParaRPr lang="en-US"/>
        </a:p>
      </dgm:t>
    </dgm:pt>
    <dgm:pt modelId="{46E8152D-A8AE-40C1-8DD2-98485025696C}" type="pres">
      <dgm:prSet presAssocID="{BBBD9A58-5A3D-4E11-A3FB-433FD46D06D2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71955412-699F-4A2B-82B1-5E7A8E023A15}" type="pres">
      <dgm:prSet presAssocID="{34533003-C471-4CDA-AF98-A2160FB40996}" presName="node" presStyleLbl="node1" presStyleIdx="2" presStyleCnt="3" custScaleX="124139" custScaleY="999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F691D1E-AE21-421A-B7C4-728EBDF03871}" srcId="{FC21776B-4E4F-4C16-9798-75153AC434A1}" destId="{F7F851EA-5C28-41F3-B0FB-80AC1B77176D}" srcOrd="0" destOrd="0" parTransId="{919D7A4E-970B-4C67-BF69-1B5B8F2C319D}" sibTransId="{D5CB8B50-2583-4ED3-A782-63D72005A5DC}"/>
    <dgm:cxn modelId="{4E252CAC-261D-4C0C-9CFB-BC7629F0DAA9}" type="presOf" srcId="{F7F851EA-5C28-41F3-B0FB-80AC1B77176D}" destId="{E16D94C5-8BA9-4378-8EBA-BC7DC557AE23}" srcOrd="0" destOrd="0" presId="urn:microsoft.com/office/officeart/2005/8/layout/process1"/>
    <dgm:cxn modelId="{A2A40A1A-C8EA-4B5C-95D9-26804CB44373}" type="presOf" srcId="{D5CB8B50-2583-4ED3-A782-63D72005A5DC}" destId="{871612F9-0165-4C28-B4F3-A88865BA4528}" srcOrd="1" destOrd="0" presId="urn:microsoft.com/office/officeart/2005/8/layout/process1"/>
    <dgm:cxn modelId="{31448778-A2E1-45C2-8321-837939C02668}" type="presOf" srcId="{FC21776B-4E4F-4C16-9798-75153AC434A1}" destId="{A87E4F39-6AED-4C63-8AE2-320CC47C8D4B}" srcOrd="0" destOrd="0" presId="urn:microsoft.com/office/officeart/2005/8/layout/process1"/>
    <dgm:cxn modelId="{B40596FD-7837-450E-A86E-2721220F2615}" srcId="{FC21776B-4E4F-4C16-9798-75153AC434A1}" destId="{34533003-C471-4CDA-AF98-A2160FB40996}" srcOrd="2" destOrd="0" parTransId="{902C6D38-B648-4B0D-876D-E18E80BABE09}" sibTransId="{88806E35-C9B8-4790-9253-CE1DBEC18223}"/>
    <dgm:cxn modelId="{C98F1EC1-BEF6-4F30-B1D3-9F4D9AF89954}" type="presOf" srcId="{8EEECFCD-F07D-4B75-9D2F-135D66418338}" destId="{82079DCC-6B17-4FC5-ACC9-F2B9DD244427}" srcOrd="0" destOrd="0" presId="urn:microsoft.com/office/officeart/2005/8/layout/process1"/>
    <dgm:cxn modelId="{318ECEA7-3345-41DF-94C7-449B232EAEA0}" srcId="{FC21776B-4E4F-4C16-9798-75153AC434A1}" destId="{8EEECFCD-F07D-4B75-9D2F-135D66418338}" srcOrd="1" destOrd="0" parTransId="{AA4872FF-12B8-4D93-86E5-22499B712C5E}" sibTransId="{BBBD9A58-5A3D-4E11-A3FB-433FD46D06D2}"/>
    <dgm:cxn modelId="{6D38E21C-F90E-4F1E-A138-B6ED602CDD2F}" type="presOf" srcId="{D5CB8B50-2583-4ED3-A782-63D72005A5DC}" destId="{3643C898-C633-4E07-8D55-0C4EBA780E52}" srcOrd="0" destOrd="0" presId="urn:microsoft.com/office/officeart/2005/8/layout/process1"/>
    <dgm:cxn modelId="{19747923-0745-476A-ACF5-85EACE3E0BD8}" type="presOf" srcId="{BBBD9A58-5A3D-4E11-A3FB-433FD46D06D2}" destId="{EB8F813C-58A1-431C-87A7-08AD5B7274EF}" srcOrd="0" destOrd="0" presId="urn:microsoft.com/office/officeart/2005/8/layout/process1"/>
    <dgm:cxn modelId="{CF43C236-63CD-4C45-95CF-AE8278FD0A9B}" type="presOf" srcId="{34533003-C471-4CDA-AF98-A2160FB40996}" destId="{71955412-699F-4A2B-82B1-5E7A8E023A15}" srcOrd="0" destOrd="0" presId="urn:microsoft.com/office/officeart/2005/8/layout/process1"/>
    <dgm:cxn modelId="{27D97FAA-E874-41F9-9649-EAFE907B2597}" type="presOf" srcId="{BBBD9A58-5A3D-4E11-A3FB-433FD46D06D2}" destId="{46E8152D-A8AE-40C1-8DD2-98485025696C}" srcOrd="1" destOrd="0" presId="urn:microsoft.com/office/officeart/2005/8/layout/process1"/>
    <dgm:cxn modelId="{299B8E8D-49AD-4D74-9642-4FB118CE9885}" type="presParOf" srcId="{A87E4F39-6AED-4C63-8AE2-320CC47C8D4B}" destId="{E16D94C5-8BA9-4378-8EBA-BC7DC557AE23}" srcOrd="0" destOrd="0" presId="urn:microsoft.com/office/officeart/2005/8/layout/process1"/>
    <dgm:cxn modelId="{0A7D1FAD-8718-42B2-8F56-959C350EE238}" type="presParOf" srcId="{A87E4F39-6AED-4C63-8AE2-320CC47C8D4B}" destId="{3643C898-C633-4E07-8D55-0C4EBA780E52}" srcOrd="1" destOrd="0" presId="urn:microsoft.com/office/officeart/2005/8/layout/process1"/>
    <dgm:cxn modelId="{D6873AB2-461A-4593-9CCE-877BB5BC4A27}" type="presParOf" srcId="{3643C898-C633-4E07-8D55-0C4EBA780E52}" destId="{871612F9-0165-4C28-B4F3-A88865BA4528}" srcOrd="0" destOrd="0" presId="urn:microsoft.com/office/officeart/2005/8/layout/process1"/>
    <dgm:cxn modelId="{7E9DB08D-7F44-48D5-A390-4ECC799EFF48}" type="presParOf" srcId="{A87E4F39-6AED-4C63-8AE2-320CC47C8D4B}" destId="{82079DCC-6B17-4FC5-ACC9-F2B9DD244427}" srcOrd="2" destOrd="0" presId="urn:microsoft.com/office/officeart/2005/8/layout/process1"/>
    <dgm:cxn modelId="{9BD3D192-4DA0-4A73-A7C4-ED12E61DD101}" type="presParOf" srcId="{A87E4F39-6AED-4C63-8AE2-320CC47C8D4B}" destId="{EB8F813C-58A1-431C-87A7-08AD5B7274EF}" srcOrd="3" destOrd="0" presId="urn:microsoft.com/office/officeart/2005/8/layout/process1"/>
    <dgm:cxn modelId="{B2CF8DA6-DD8F-4A9B-83B5-FB7CFAC79621}" type="presParOf" srcId="{EB8F813C-58A1-431C-87A7-08AD5B7274EF}" destId="{46E8152D-A8AE-40C1-8DD2-98485025696C}" srcOrd="0" destOrd="0" presId="urn:microsoft.com/office/officeart/2005/8/layout/process1"/>
    <dgm:cxn modelId="{3F6A83B2-AAC8-4592-96F2-3DBF83A75F05}" type="presParOf" srcId="{A87E4F39-6AED-4C63-8AE2-320CC47C8D4B}" destId="{71955412-699F-4A2B-82B1-5E7A8E023A15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721113-79F5-4F5F-9C57-3541FB64BBD6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DF429F-590D-418F-8027-1FF48B8237B0}">
      <dgm:prSet phldrT="[Text]"/>
      <dgm:spPr/>
      <dgm:t>
        <a:bodyPr/>
        <a:lstStyle/>
        <a:p>
          <a:r>
            <a:rPr lang="sr-Latn-RS" dirty="0" smtClean="0"/>
            <a:t>Učenik sa greškom</a:t>
          </a:r>
          <a:endParaRPr lang="en-US" dirty="0"/>
        </a:p>
      </dgm:t>
    </dgm:pt>
    <dgm:pt modelId="{901A43D5-0963-4D92-8392-CBAB89C33A5F}" type="parTrans" cxnId="{11310A4E-BB18-4980-94A9-7100188F5527}">
      <dgm:prSet/>
      <dgm:spPr/>
      <dgm:t>
        <a:bodyPr/>
        <a:lstStyle/>
        <a:p>
          <a:endParaRPr lang="en-US"/>
        </a:p>
      </dgm:t>
    </dgm:pt>
    <dgm:pt modelId="{FF583672-1A62-4106-8C1C-2D1185CAE66D}" type="sibTrans" cxnId="{11310A4E-BB18-4980-94A9-7100188F5527}">
      <dgm:prSet/>
      <dgm:spPr/>
      <dgm:t>
        <a:bodyPr/>
        <a:lstStyle/>
        <a:p>
          <a:endParaRPr lang="en-US"/>
        </a:p>
      </dgm:t>
    </dgm:pt>
    <dgm:pt modelId="{A5DE9A20-4F8C-4AC8-AD30-67C493E773D8}">
      <dgm:prSet phldrT="[Text]"/>
      <dgm:spPr/>
      <dgm:t>
        <a:bodyPr/>
        <a:lstStyle/>
        <a:p>
          <a:r>
            <a:rPr lang="sr-Latn-RS" dirty="0" smtClean="0"/>
            <a:t>Kajanje, zadržavanje pozitivne slike o sebi, pojačano ulaganje napora, promena strategije, itd. </a:t>
          </a:r>
          <a:endParaRPr lang="en-US" dirty="0"/>
        </a:p>
      </dgm:t>
    </dgm:pt>
    <dgm:pt modelId="{1E578CC9-4A5B-4A6D-9D03-B699DD964048}" type="parTrans" cxnId="{23A29D14-3944-4D53-BBE8-F83660952A78}">
      <dgm:prSet/>
      <dgm:spPr/>
      <dgm:t>
        <a:bodyPr/>
        <a:lstStyle/>
        <a:p>
          <a:endParaRPr lang="en-US"/>
        </a:p>
      </dgm:t>
    </dgm:pt>
    <dgm:pt modelId="{03B0DE9B-67FE-438B-9D93-049B7DB31259}" type="sibTrans" cxnId="{23A29D14-3944-4D53-BBE8-F83660952A78}">
      <dgm:prSet/>
      <dgm:spPr/>
      <dgm:t>
        <a:bodyPr/>
        <a:lstStyle/>
        <a:p>
          <a:endParaRPr lang="en-US"/>
        </a:p>
      </dgm:t>
    </dgm:pt>
    <dgm:pt modelId="{2E84A5DF-BE91-4F8C-9D04-3FB8062D219C}">
      <dgm:prSet phldrT="[Text]"/>
      <dgm:spPr/>
      <dgm:t>
        <a:bodyPr/>
        <a:lstStyle/>
        <a:p>
          <a:r>
            <a:rPr lang="sr-Latn-RS" dirty="0" smtClean="0"/>
            <a:t>’’Greška’’</a:t>
          </a:r>
        </a:p>
        <a:p>
          <a:r>
            <a:rPr lang="sr-Latn-RS" dirty="0" smtClean="0"/>
            <a:t>učenik</a:t>
          </a:r>
          <a:endParaRPr lang="en-US" dirty="0"/>
        </a:p>
      </dgm:t>
    </dgm:pt>
    <dgm:pt modelId="{CB5DC14E-31A6-40E3-9DC2-C2DAB3AE58F6}" type="parTrans" cxnId="{DE392955-4781-4B6F-A64F-6B4B6A80D0A4}">
      <dgm:prSet/>
      <dgm:spPr/>
      <dgm:t>
        <a:bodyPr/>
        <a:lstStyle/>
        <a:p>
          <a:endParaRPr lang="en-US"/>
        </a:p>
      </dgm:t>
    </dgm:pt>
    <dgm:pt modelId="{10FF9762-6CD5-4770-9C85-01894A85CF18}" type="sibTrans" cxnId="{DE392955-4781-4B6F-A64F-6B4B6A80D0A4}">
      <dgm:prSet/>
      <dgm:spPr/>
      <dgm:t>
        <a:bodyPr/>
        <a:lstStyle/>
        <a:p>
          <a:endParaRPr lang="en-US"/>
        </a:p>
      </dgm:t>
    </dgm:pt>
    <dgm:pt modelId="{150AAE32-7335-4D4E-810C-9EC4FAA63EE4}">
      <dgm:prSet phldrT="[Text]"/>
      <dgm:spPr/>
      <dgm:t>
        <a:bodyPr/>
        <a:lstStyle/>
        <a:p>
          <a:r>
            <a:rPr lang="sr-Latn-RS" dirty="0" smtClean="0"/>
            <a:t>Krivica, depresija, potcenjivanje sopstvenih sposobnosti, povlačenje, bespomoćnost, itd.</a:t>
          </a:r>
          <a:endParaRPr lang="en-US" dirty="0"/>
        </a:p>
      </dgm:t>
    </dgm:pt>
    <dgm:pt modelId="{C0883F96-0489-43A0-9F9A-013AC882647C}" type="parTrans" cxnId="{2FA8611C-D6DF-4365-929E-DE20113C659D}">
      <dgm:prSet/>
      <dgm:spPr/>
      <dgm:t>
        <a:bodyPr/>
        <a:lstStyle/>
        <a:p>
          <a:endParaRPr lang="en-US"/>
        </a:p>
      </dgm:t>
    </dgm:pt>
    <dgm:pt modelId="{81468F5E-D578-491A-AE07-6364D5B274FD}" type="sibTrans" cxnId="{2FA8611C-D6DF-4365-929E-DE20113C659D}">
      <dgm:prSet/>
      <dgm:spPr/>
      <dgm:t>
        <a:bodyPr/>
        <a:lstStyle/>
        <a:p>
          <a:endParaRPr lang="en-US"/>
        </a:p>
      </dgm:t>
    </dgm:pt>
    <dgm:pt modelId="{FD1E65DD-EF25-4394-9974-03FE790851C5}" type="pres">
      <dgm:prSet presAssocID="{5B721113-79F5-4F5F-9C57-3541FB64BBD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CDC6D7E-6C2B-4E52-ABBA-3285C8A763A6}" type="pres">
      <dgm:prSet presAssocID="{8ADF429F-590D-418F-8027-1FF48B8237B0}" presName="linNode" presStyleCnt="0"/>
      <dgm:spPr/>
    </dgm:pt>
    <dgm:pt modelId="{AA9DB511-28F0-49DD-9B85-4CBC8CD0049C}" type="pres">
      <dgm:prSet presAssocID="{8ADF429F-590D-418F-8027-1FF48B8237B0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42D989-3AE6-4E90-B9F6-A88E986CEDBA}" type="pres">
      <dgm:prSet presAssocID="{8ADF429F-590D-418F-8027-1FF48B8237B0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4565D6-DBC7-41FC-9655-B094C0FB9897}" type="pres">
      <dgm:prSet presAssocID="{FF583672-1A62-4106-8C1C-2D1185CAE66D}" presName="spacing" presStyleCnt="0"/>
      <dgm:spPr/>
    </dgm:pt>
    <dgm:pt modelId="{011D8D82-6229-4B30-B952-CF9783FD4E35}" type="pres">
      <dgm:prSet presAssocID="{2E84A5DF-BE91-4F8C-9D04-3FB8062D219C}" presName="linNode" presStyleCnt="0"/>
      <dgm:spPr/>
    </dgm:pt>
    <dgm:pt modelId="{E6E7F86E-EC7E-4050-B14F-5E08A335A7E8}" type="pres">
      <dgm:prSet presAssocID="{2E84A5DF-BE91-4F8C-9D04-3FB8062D219C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B1D455-C776-4477-8350-9069CB213A80}" type="pres">
      <dgm:prSet presAssocID="{2E84A5DF-BE91-4F8C-9D04-3FB8062D219C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B015B59-9D5E-4123-A7F1-45E1355A0872}" type="presOf" srcId="{8ADF429F-590D-418F-8027-1FF48B8237B0}" destId="{AA9DB511-28F0-49DD-9B85-4CBC8CD0049C}" srcOrd="0" destOrd="0" presId="urn:microsoft.com/office/officeart/2005/8/layout/vList6"/>
    <dgm:cxn modelId="{2FA8611C-D6DF-4365-929E-DE20113C659D}" srcId="{2E84A5DF-BE91-4F8C-9D04-3FB8062D219C}" destId="{150AAE32-7335-4D4E-810C-9EC4FAA63EE4}" srcOrd="0" destOrd="0" parTransId="{C0883F96-0489-43A0-9F9A-013AC882647C}" sibTransId="{81468F5E-D578-491A-AE07-6364D5B274FD}"/>
    <dgm:cxn modelId="{DE392955-4781-4B6F-A64F-6B4B6A80D0A4}" srcId="{5B721113-79F5-4F5F-9C57-3541FB64BBD6}" destId="{2E84A5DF-BE91-4F8C-9D04-3FB8062D219C}" srcOrd="1" destOrd="0" parTransId="{CB5DC14E-31A6-40E3-9DC2-C2DAB3AE58F6}" sibTransId="{10FF9762-6CD5-4770-9C85-01894A85CF18}"/>
    <dgm:cxn modelId="{322ECBF9-4A73-406B-8BFA-3C6D767F753B}" type="presOf" srcId="{150AAE32-7335-4D4E-810C-9EC4FAA63EE4}" destId="{5FB1D455-C776-4477-8350-9069CB213A80}" srcOrd="0" destOrd="0" presId="urn:microsoft.com/office/officeart/2005/8/layout/vList6"/>
    <dgm:cxn modelId="{DCC57B47-F8EF-45BE-8D29-ACE673566A62}" type="presOf" srcId="{5B721113-79F5-4F5F-9C57-3541FB64BBD6}" destId="{FD1E65DD-EF25-4394-9974-03FE790851C5}" srcOrd="0" destOrd="0" presId="urn:microsoft.com/office/officeart/2005/8/layout/vList6"/>
    <dgm:cxn modelId="{A9C74245-28C0-49BA-A92E-79258CA8E58B}" type="presOf" srcId="{A5DE9A20-4F8C-4AC8-AD30-67C493E773D8}" destId="{A442D989-3AE6-4E90-B9F6-A88E986CEDBA}" srcOrd="0" destOrd="0" presId="urn:microsoft.com/office/officeart/2005/8/layout/vList6"/>
    <dgm:cxn modelId="{30D14813-562B-4725-A0AB-13AF5EF95FB6}" type="presOf" srcId="{2E84A5DF-BE91-4F8C-9D04-3FB8062D219C}" destId="{E6E7F86E-EC7E-4050-B14F-5E08A335A7E8}" srcOrd="0" destOrd="0" presId="urn:microsoft.com/office/officeart/2005/8/layout/vList6"/>
    <dgm:cxn modelId="{23A29D14-3944-4D53-BBE8-F83660952A78}" srcId="{8ADF429F-590D-418F-8027-1FF48B8237B0}" destId="{A5DE9A20-4F8C-4AC8-AD30-67C493E773D8}" srcOrd="0" destOrd="0" parTransId="{1E578CC9-4A5B-4A6D-9D03-B699DD964048}" sibTransId="{03B0DE9B-67FE-438B-9D93-049B7DB31259}"/>
    <dgm:cxn modelId="{11310A4E-BB18-4980-94A9-7100188F5527}" srcId="{5B721113-79F5-4F5F-9C57-3541FB64BBD6}" destId="{8ADF429F-590D-418F-8027-1FF48B8237B0}" srcOrd="0" destOrd="0" parTransId="{901A43D5-0963-4D92-8392-CBAB89C33A5F}" sibTransId="{FF583672-1A62-4106-8C1C-2D1185CAE66D}"/>
    <dgm:cxn modelId="{993AE5EA-0464-479A-B420-9FE942B383BE}" type="presParOf" srcId="{FD1E65DD-EF25-4394-9974-03FE790851C5}" destId="{9CDC6D7E-6C2B-4E52-ABBA-3285C8A763A6}" srcOrd="0" destOrd="0" presId="urn:microsoft.com/office/officeart/2005/8/layout/vList6"/>
    <dgm:cxn modelId="{500989D2-7D36-4E48-A24A-D923AD6F6E5A}" type="presParOf" srcId="{9CDC6D7E-6C2B-4E52-ABBA-3285C8A763A6}" destId="{AA9DB511-28F0-49DD-9B85-4CBC8CD0049C}" srcOrd="0" destOrd="0" presId="urn:microsoft.com/office/officeart/2005/8/layout/vList6"/>
    <dgm:cxn modelId="{B13DFA71-9B36-45D9-AFB4-6172C5D6268D}" type="presParOf" srcId="{9CDC6D7E-6C2B-4E52-ABBA-3285C8A763A6}" destId="{A442D989-3AE6-4E90-B9F6-A88E986CEDBA}" srcOrd="1" destOrd="0" presId="urn:microsoft.com/office/officeart/2005/8/layout/vList6"/>
    <dgm:cxn modelId="{FF32E6D4-92DF-45D7-A7D4-274913430C16}" type="presParOf" srcId="{FD1E65DD-EF25-4394-9974-03FE790851C5}" destId="{834565D6-DBC7-41FC-9655-B094C0FB9897}" srcOrd="1" destOrd="0" presId="urn:microsoft.com/office/officeart/2005/8/layout/vList6"/>
    <dgm:cxn modelId="{7F267D5E-F203-4D40-85F8-DF35ADC46918}" type="presParOf" srcId="{FD1E65DD-EF25-4394-9974-03FE790851C5}" destId="{011D8D82-6229-4B30-B952-CF9783FD4E35}" srcOrd="2" destOrd="0" presId="urn:microsoft.com/office/officeart/2005/8/layout/vList6"/>
    <dgm:cxn modelId="{9549AEFB-B2EA-4BF1-AD54-7A64B420EE3E}" type="presParOf" srcId="{011D8D82-6229-4B30-B952-CF9783FD4E35}" destId="{E6E7F86E-EC7E-4050-B14F-5E08A335A7E8}" srcOrd="0" destOrd="0" presId="urn:microsoft.com/office/officeart/2005/8/layout/vList6"/>
    <dgm:cxn modelId="{1B4BDFC2-DE98-42FE-9C12-4BDDF6F9BA75}" type="presParOf" srcId="{011D8D82-6229-4B30-B952-CF9783FD4E35}" destId="{5FB1D455-C776-4477-8350-9069CB213A8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AF7389-0395-4523-9BE9-200CAB3889A5}">
      <dsp:nvSpPr>
        <dsp:cNvPr id="0" name=""/>
        <dsp:cNvSpPr/>
      </dsp:nvSpPr>
      <dsp:spPr>
        <a:xfrm>
          <a:off x="0" y="0"/>
          <a:ext cx="3385343" cy="12063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dirty="0" smtClean="0"/>
            <a:t>Situacija</a:t>
          </a:r>
        </a:p>
      </dsp:txBody>
      <dsp:txXfrm>
        <a:off x="35333" y="35333"/>
        <a:ext cx="3314677" cy="1135695"/>
      </dsp:txXfrm>
    </dsp:sp>
    <dsp:sp modelId="{22BF2B0B-35D2-4BF6-BB84-B860D7879A56}">
      <dsp:nvSpPr>
        <dsp:cNvPr id="0" name=""/>
        <dsp:cNvSpPr/>
      </dsp:nvSpPr>
      <dsp:spPr>
        <a:xfrm>
          <a:off x="3724274" y="183397"/>
          <a:ext cx="718534" cy="8395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3724274" y="351310"/>
        <a:ext cx="502974" cy="503739"/>
      </dsp:txXfrm>
    </dsp:sp>
    <dsp:sp modelId="{7BB6DEAA-DAB4-4077-9699-CF0DD98E7EBF}">
      <dsp:nvSpPr>
        <dsp:cNvPr id="0" name=""/>
        <dsp:cNvSpPr/>
      </dsp:nvSpPr>
      <dsp:spPr>
        <a:xfrm>
          <a:off x="4741068" y="0"/>
          <a:ext cx="3385343" cy="12063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dirty="0" smtClean="0"/>
            <a:t>Ponašanja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dirty="0" smtClean="0"/>
            <a:t>Emocije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dirty="0" smtClean="0"/>
            <a:t>Fiziološke reakcije</a:t>
          </a:r>
          <a:endParaRPr lang="en-US" sz="1800" kern="1200" dirty="0"/>
        </a:p>
      </dsp:txBody>
      <dsp:txXfrm>
        <a:off x="4776401" y="35333"/>
        <a:ext cx="3314677" cy="11356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CD520D-8861-43C3-902C-A5DAC60775F1}">
      <dsp:nvSpPr>
        <dsp:cNvPr id="0" name=""/>
        <dsp:cNvSpPr/>
      </dsp:nvSpPr>
      <dsp:spPr>
        <a:xfrm>
          <a:off x="5243" y="0"/>
          <a:ext cx="1459073" cy="16034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Situacija</a:t>
          </a:r>
          <a:endParaRPr lang="en-US" sz="2000" kern="1200" dirty="0"/>
        </a:p>
      </dsp:txBody>
      <dsp:txXfrm>
        <a:off x="47978" y="42735"/>
        <a:ext cx="1373603" cy="1518001"/>
      </dsp:txXfrm>
    </dsp:sp>
    <dsp:sp modelId="{B7F30110-1FE7-4A73-AFBF-BEB883D51003}">
      <dsp:nvSpPr>
        <dsp:cNvPr id="0" name=""/>
        <dsp:cNvSpPr/>
      </dsp:nvSpPr>
      <dsp:spPr>
        <a:xfrm>
          <a:off x="1610224" y="620810"/>
          <a:ext cx="309323" cy="3618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1610224" y="693180"/>
        <a:ext cx="216526" cy="217110"/>
      </dsp:txXfrm>
    </dsp:sp>
    <dsp:sp modelId="{07174837-7DEF-4380-8623-1EA2EED8EDF1}">
      <dsp:nvSpPr>
        <dsp:cNvPr id="0" name=""/>
        <dsp:cNvSpPr/>
      </dsp:nvSpPr>
      <dsp:spPr>
        <a:xfrm>
          <a:off x="2047946" y="0"/>
          <a:ext cx="4032106" cy="16034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uverenja, stavov</a:t>
          </a:r>
          <a:r>
            <a:rPr lang="en-US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</a:t>
          </a:r>
          <a:r>
            <a:rPr lang="sr-Latn-C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očekivanja, sećanja</a:t>
          </a:r>
          <a: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sr-Latn-C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strategije</a:t>
          </a:r>
          <a: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za</a:t>
          </a:r>
          <a: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suo</a:t>
          </a:r>
          <a:r>
            <a:rPr lang="sr-Latn-R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č</a:t>
          </a:r>
          <a:r>
            <a:rPr lang="en-US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avanje</a:t>
          </a:r>
          <a: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sa</a:t>
          </a:r>
          <a: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izazovima i negativnim događajima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94910" y="46964"/>
        <a:ext cx="3938178" cy="1509543"/>
      </dsp:txXfrm>
    </dsp:sp>
    <dsp:sp modelId="{CC6E7C26-A415-411A-A75C-E7D39DE8838C}">
      <dsp:nvSpPr>
        <dsp:cNvPr id="0" name=""/>
        <dsp:cNvSpPr/>
      </dsp:nvSpPr>
      <dsp:spPr>
        <a:xfrm>
          <a:off x="6225960" y="620810"/>
          <a:ext cx="309323" cy="3618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6225960" y="693180"/>
        <a:ext cx="216526" cy="217110"/>
      </dsp:txXfrm>
    </dsp:sp>
    <dsp:sp modelId="{62D483A4-F0C7-4F90-9BC2-5C06A816A29A}">
      <dsp:nvSpPr>
        <dsp:cNvPr id="0" name=""/>
        <dsp:cNvSpPr/>
      </dsp:nvSpPr>
      <dsp:spPr>
        <a:xfrm>
          <a:off x="6663682" y="0"/>
          <a:ext cx="1459073" cy="16034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000" kern="1200" dirty="0" smtClean="0"/>
            <a:t>Ponašanja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000" kern="1200" dirty="0" smtClean="0"/>
            <a:t>Emocije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000" kern="1200" dirty="0" smtClean="0"/>
            <a:t>Fiziološke reakcije</a:t>
          </a:r>
          <a:endParaRPr lang="en-US" sz="2000" kern="1200" dirty="0"/>
        </a:p>
      </dsp:txBody>
      <dsp:txXfrm>
        <a:off x="6706417" y="42735"/>
        <a:ext cx="1373603" cy="15180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6D94C5-8BA9-4378-8EBA-BC7DC557AE23}">
      <dsp:nvSpPr>
        <dsp:cNvPr id="0" name=""/>
        <dsp:cNvSpPr/>
      </dsp:nvSpPr>
      <dsp:spPr>
        <a:xfrm>
          <a:off x="385" y="0"/>
          <a:ext cx="1524698" cy="13762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sr-Latn-RS" sz="2400" kern="1200" dirty="0" smtClean="0"/>
            <a:t>Aktivnost</a:t>
          </a:r>
          <a:endParaRPr lang="en-US" sz="2400" kern="1200" dirty="0" smtClean="0"/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sr-Latn-RS" sz="2400" kern="1200" dirty="0" smtClean="0"/>
            <a:t>(učenje) </a:t>
          </a:r>
          <a:endParaRPr lang="en-US" sz="2400" kern="1200" dirty="0"/>
        </a:p>
      </dsp:txBody>
      <dsp:txXfrm>
        <a:off x="40693" y="40308"/>
        <a:ext cx="1444082" cy="1295603"/>
      </dsp:txXfrm>
    </dsp:sp>
    <dsp:sp modelId="{3643C898-C633-4E07-8D55-0C4EBA780E52}">
      <dsp:nvSpPr>
        <dsp:cNvPr id="0" name=""/>
        <dsp:cNvSpPr/>
      </dsp:nvSpPr>
      <dsp:spPr>
        <a:xfrm>
          <a:off x="1770209" y="387399"/>
          <a:ext cx="519665" cy="6014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1770209" y="507683"/>
        <a:ext cx="363766" cy="360852"/>
      </dsp:txXfrm>
    </dsp:sp>
    <dsp:sp modelId="{82079DCC-6B17-4FC5-ACC9-F2B9DD244427}">
      <dsp:nvSpPr>
        <dsp:cNvPr id="0" name=""/>
        <dsp:cNvSpPr/>
      </dsp:nvSpPr>
      <dsp:spPr>
        <a:xfrm>
          <a:off x="2505584" y="0"/>
          <a:ext cx="4853344" cy="13762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400" i="1" kern="1200" dirty="0" smtClean="0"/>
            <a:t>Ako se potrudim, da li ću uspeti?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000" i="0" kern="1200" dirty="0" smtClean="0">
              <a:solidFill>
                <a:srgbClr val="002060"/>
              </a:solidFill>
            </a:rPr>
            <a:t>(</a:t>
          </a:r>
          <a:r>
            <a:rPr lang="sr-Latn-RS" sz="2000" kern="1200" dirty="0" smtClean="0">
              <a:solidFill>
                <a:srgbClr val="002060"/>
              </a:solidFill>
            </a:rPr>
            <a:t>stepen </a:t>
          </a:r>
          <a:r>
            <a:rPr lang="sr-Latn-RS" sz="2000" b="1" kern="1200" dirty="0" smtClean="0">
              <a:solidFill>
                <a:srgbClr val="002060"/>
              </a:solidFill>
            </a:rPr>
            <a:t>u kome veruju </a:t>
          </a:r>
          <a:r>
            <a:rPr lang="sr-Latn-RS" sz="2000" kern="1200" dirty="0" smtClean="0">
              <a:solidFill>
                <a:srgbClr val="002060"/>
              </a:solidFill>
            </a:rPr>
            <a:t>da će </a:t>
          </a:r>
          <a:r>
            <a:rPr lang="sr-Latn-RS" sz="2000" b="1" kern="1200" dirty="0" smtClean="0">
              <a:solidFill>
                <a:srgbClr val="002060"/>
              </a:solidFill>
            </a:rPr>
            <a:t>uspešno</a:t>
          </a:r>
          <a:r>
            <a:rPr lang="sr-Latn-RS" sz="2000" kern="1200" dirty="0" smtClean="0">
              <a:solidFill>
                <a:srgbClr val="002060"/>
              </a:solidFill>
            </a:rPr>
            <a:t> da izvedu određenu aktivnost</a:t>
          </a:r>
          <a:br>
            <a:rPr lang="sr-Latn-RS" sz="2000" kern="1200" dirty="0" smtClean="0">
              <a:solidFill>
                <a:srgbClr val="002060"/>
              </a:solidFill>
            </a:rPr>
          </a:br>
          <a:r>
            <a:rPr lang="sr-Latn-RS" sz="2000" b="1" kern="1200" dirty="0" smtClean="0">
              <a:solidFill>
                <a:srgbClr val="002060"/>
              </a:solidFill>
            </a:rPr>
            <a:t>ako se potrude</a:t>
          </a:r>
          <a:r>
            <a:rPr lang="sr-Latn-RS" sz="2000" kern="1200" dirty="0" smtClean="0">
              <a:solidFill>
                <a:srgbClr val="002060"/>
              </a:solidFill>
            </a:rPr>
            <a:t>)</a:t>
          </a:r>
          <a:endParaRPr lang="en-US" sz="2000" kern="1200" dirty="0">
            <a:solidFill>
              <a:srgbClr val="002060"/>
            </a:solidFill>
          </a:endParaRPr>
        </a:p>
      </dsp:txBody>
      <dsp:txXfrm>
        <a:off x="2545892" y="40308"/>
        <a:ext cx="4772728" cy="1295603"/>
      </dsp:txXfrm>
    </dsp:sp>
    <dsp:sp modelId="{EB8F813C-58A1-431C-87A7-08AD5B7274EF}">
      <dsp:nvSpPr>
        <dsp:cNvPr id="0" name=""/>
        <dsp:cNvSpPr/>
      </dsp:nvSpPr>
      <dsp:spPr>
        <a:xfrm>
          <a:off x="7601437" y="387399"/>
          <a:ext cx="514117" cy="6014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7601437" y="507683"/>
        <a:ext cx="359882" cy="360852"/>
      </dsp:txXfrm>
    </dsp:sp>
    <dsp:sp modelId="{71955412-699F-4A2B-82B1-5E7A8E023A15}">
      <dsp:nvSpPr>
        <dsp:cNvPr id="0" name=""/>
        <dsp:cNvSpPr/>
      </dsp:nvSpPr>
      <dsp:spPr>
        <a:xfrm>
          <a:off x="8328962" y="275"/>
          <a:ext cx="3010475" cy="13756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400" kern="1200" dirty="0" smtClean="0"/>
            <a:t>Ulaganje/Neulaganje truda u neku aktivnost/učenje</a:t>
          </a:r>
          <a:endParaRPr lang="en-US" sz="2400" kern="1200" dirty="0"/>
        </a:p>
      </dsp:txBody>
      <dsp:txXfrm>
        <a:off x="8369254" y="40567"/>
        <a:ext cx="2929891" cy="12950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42D989-3AE6-4E90-B9F6-A88E986CEDBA}">
      <dsp:nvSpPr>
        <dsp:cNvPr id="0" name=""/>
        <dsp:cNvSpPr/>
      </dsp:nvSpPr>
      <dsp:spPr>
        <a:xfrm>
          <a:off x="4452518" y="312"/>
          <a:ext cx="6678777" cy="122019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2200" kern="1200" dirty="0" smtClean="0"/>
            <a:t>Kajanje, zadržavanje pozitivne slike o sebi, pojačano ulaganje napora, promena strategije, itd. </a:t>
          </a:r>
          <a:endParaRPr lang="en-US" sz="2200" kern="1200" dirty="0"/>
        </a:p>
      </dsp:txBody>
      <dsp:txXfrm>
        <a:off x="4452518" y="152836"/>
        <a:ext cx="6221205" cy="915144"/>
      </dsp:txXfrm>
    </dsp:sp>
    <dsp:sp modelId="{AA9DB511-28F0-49DD-9B85-4CBC8CD0049C}">
      <dsp:nvSpPr>
        <dsp:cNvPr id="0" name=""/>
        <dsp:cNvSpPr/>
      </dsp:nvSpPr>
      <dsp:spPr>
        <a:xfrm>
          <a:off x="0" y="312"/>
          <a:ext cx="4452518" cy="12201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900" kern="1200" dirty="0" smtClean="0"/>
            <a:t>Učenik sa greškom</a:t>
          </a:r>
          <a:endParaRPr lang="en-US" sz="2900" kern="1200" dirty="0"/>
        </a:p>
      </dsp:txBody>
      <dsp:txXfrm>
        <a:off x="59565" y="59877"/>
        <a:ext cx="4333388" cy="1101062"/>
      </dsp:txXfrm>
    </dsp:sp>
    <dsp:sp modelId="{5FB1D455-C776-4477-8350-9069CB213A80}">
      <dsp:nvSpPr>
        <dsp:cNvPr id="0" name=""/>
        <dsp:cNvSpPr/>
      </dsp:nvSpPr>
      <dsp:spPr>
        <a:xfrm>
          <a:off x="4452518" y="1342524"/>
          <a:ext cx="6678777" cy="122019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2200" kern="1200" dirty="0" smtClean="0"/>
            <a:t>Krivica, depresija, potcenjivanje sopstvenih sposobnosti, povlačenje, bespomoćnost, itd.</a:t>
          </a:r>
          <a:endParaRPr lang="en-US" sz="2200" kern="1200" dirty="0"/>
        </a:p>
      </dsp:txBody>
      <dsp:txXfrm>
        <a:off x="4452518" y="1495048"/>
        <a:ext cx="6221205" cy="915144"/>
      </dsp:txXfrm>
    </dsp:sp>
    <dsp:sp modelId="{E6E7F86E-EC7E-4050-B14F-5E08A335A7E8}">
      <dsp:nvSpPr>
        <dsp:cNvPr id="0" name=""/>
        <dsp:cNvSpPr/>
      </dsp:nvSpPr>
      <dsp:spPr>
        <a:xfrm>
          <a:off x="0" y="1342524"/>
          <a:ext cx="4452518" cy="12201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900" kern="1200" dirty="0" smtClean="0"/>
            <a:t>’’Greška’’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900" kern="1200" dirty="0" smtClean="0"/>
            <a:t>učenik</a:t>
          </a:r>
          <a:endParaRPr lang="en-US" sz="2900" kern="1200" dirty="0"/>
        </a:p>
      </dsp:txBody>
      <dsp:txXfrm>
        <a:off x="59565" y="1402089"/>
        <a:ext cx="4333388" cy="11010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CA0ED7-7DC7-45FE-9026-E9B7CA22302C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811F98-FFB4-4F59-968B-0BAAF21D8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96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Strategije</a:t>
            </a:r>
            <a:r>
              <a:rPr lang="en-US" dirty="0" smtClean="0"/>
              <a:t> </a:t>
            </a:r>
            <a:r>
              <a:rPr lang="en-US" dirty="0" err="1" smtClean="0"/>
              <a:t>kognitivne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ponašajne</a:t>
            </a:r>
            <a:r>
              <a:rPr lang="en-US" dirty="0" smtClean="0"/>
              <a:t> </a:t>
            </a:r>
            <a:r>
              <a:rPr lang="en-US" dirty="0" err="1" smtClean="0"/>
              <a:t>napore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bismo</a:t>
            </a:r>
            <a:r>
              <a:rPr lang="en-US" dirty="0" smtClean="0"/>
              <a:t> </a:t>
            </a:r>
            <a:r>
              <a:rPr lang="en-US" dirty="0" err="1" smtClean="0"/>
              <a:t>savladali</a:t>
            </a:r>
            <a:r>
              <a:rPr lang="en-US" dirty="0" smtClean="0"/>
              <a:t>, </a:t>
            </a:r>
            <a:r>
              <a:rPr lang="en-US" dirty="0" err="1" smtClean="0"/>
              <a:t>smanjili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podneli</a:t>
            </a:r>
            <a:r>
              <a:rPr lang="en-US" dirty="0" smtClean="0"/>
              <a:t> </a:t>
            </a:r>
            <a:r>
              <a:rPr lang="sr-Latn-RS" dirty="0" smtClean="0"/>
              <a:t>spoljašnje 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/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unutr</a:t>
            </a:r>
            <a:r>
              <a:rPr lang="sr-Latn-RS" dirty="0" smtClean="0"/>
              <a:t>aš</a:t>
            </a:r>
            <a:r>
              <a:rPr lang="en-US" dirty="0" err="1" smtClean="0"/>
              <a:t>nje</a:t>
            </a:r>
            <a:r>
              <a:rPr lang="en-US" dirty="0" smtClean="0"/>
              <a:t> </a:t>
            </a:r>
            <a:r>
              <a:rPr lang="en-US" dirty="0" err="1" smtClean="0"/>
              <a:t>zahteve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0099"/>
                </a:solidFill>
              </a:rPr>
              <a:t>opterećujući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ili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nadilaze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/>
              <a:t>resurse</a:t>
            </a:r>
            <a:r>
              <a:rPr lang="en-US" dirty="0" smtClean="0"/>
              <a:t> </a:t>
            </a:r>
            <a:r>
              <a:rPr lang="en-US" dirty="0" err="1" smtClean="0"/>
              <a:t>osobe</a:t>
            </a:r>
            <a:r>
              <a:rPr lang="en-US" dirty="0" smtClean="0"/>
              <a:t> (Lazarus </a:t>
            </a:r>
            <a:r>
              <a:rPr lang="en-US" dirty="0" err="1" smtClean="0"/>
              <a:t>i</a:t>
            </a:r>
            <a:r>
              <a:rPr lang="en-US" dirty="0" smtClean="0"/>
              <a:t> Folkman, 1984). </a:t>
            </a:r>
            <a:endParaRPr lang="sr-Latn-R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B76A5-396C-46A7-BB9E-36CF9FE21C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695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>
                <a:latin typeface="Arial" charset="0"/>
              </a:rPr>
              <a:t>Motivi su </a:t>
            </a:r>
            <a:r>
              <a:rPr lang="hr-HR" u="sng" dirty="0" smtClean="0">
                <a:latin typeface="Arial" charset="0"/>
              </a:rPr>
              <a:t>stabilne, </a:t>
            </a:r>
            <a:r>
              <a:rPr lang="hr-HR" u="sng" dirty="0" smtClean="0">
                <a:solidFill>
                  <a:srgbClr val="FF3399"/>
                </a:solidFill>
                <a:latin typeface="Arial" charset="0"/>
              </a:rPr>
              <a:t>stečene</a:t>
            </a:r>
            <a:r>
              <a:rPr lang="hr-HR" u="sng" dirty="0" smtClean="0">
                <a:latin typeface="Arial" charset="0"/>
              </a:rPr>
              <a:t> </a:t>
            </a:r>
            <a:r>
              <a:rPr lang="hr-HR" dirty="0" smtClean="0">
                <a:solidFill>
                  <a:srgbClr val="FF3399"/>
                </a:solidFill>
                <a:latin typeface="Arial" charset="0"/>
              </a:rPr>
              <a:t>dispozicije ili crte ličnosti </a:t>
            </a:r>
            <a:r>
              <a:rPr lang="hr-HR" dirty="0" smtClean="0">
                <a:latin typeface="Arial" charset="0"/>
              </a:rPr>
              <a:t>koje su zasnovane </a:t>
            </a:r>
            <a:r>
              <a:rPr lang="hr-HR" dirty="0" smtClean="0">
                <a:solidFill>
                  <a:srgbClr val="0000CC"/>
                </a:solidFill>
                <a:latin typeface="Arial" charset="0"/>
              </a:rPr>
              <a:t>na spoznaji (iskustvu i subjektivnoj proceni) o vlastitim mogućnostima</a:t>
            </a:r>
            <a:r>
              <a:rPr lang="hr-HR" dirty="0" smtClean="0">
                <a:latin typeface="Arial" charset="0"/>
              </a:rPr>
              <a:t> u različitim </a:t>
            </a:r>
            <a:r>
              <a:rPr lang="hr-HR" u="sng" dirty="0" smtClean="0">
                <a:latin typeface="Arial" charset="0"/>
              </a:rPr>
              <a:t>situacijama postignuća</a:t>
            </a:r>
            <a:r>
              <a:rPr lang="hr-HR" dirty="0" smtClean="0">
                <a:latin typeface="Arial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B76A5-396C-46A7-BB9E-36CF9FE21C1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3016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283977-3902-402D-BC71-7171BAE8BB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6343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283977-3902-402D-BC71-7171BAE8BBD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4813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dirty="0" smtClean="0"/>
              <a:t>pogrešni zaključci (inference), najplići nivo svesti, ono što nam pada na pamet tokom dana...nisu sve automatske misli bitne, negativne su važne jer izazivaju negativnu emociju..negativna automatska misao može da bude u obliku pitanje, slika, doživljaj, ali ih uvek prevodimo u rečenicu.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B76A5-396C-46A7-BB9E-36CF9FE21C1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735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B76A5-396C-46A7-BB9E-36CF9FE21C1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034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dirty="0" smtClean="0"/>
              <a:t>Najdublji nivoi verovanja koji su formirani ....</a:t>
            </a:r>
          </a:p>
          <a:p>
            <a:r>
              <a:rPr lang="sr-Latn-RS" dirty="0" smtClean="0"/>
              <a:t>Kako trapavo ponašanje može osobu da napravi u celini trapavom osobom. Da li jedan pas dalmatinac crn ili beo. I crn i beo! (Šta drugi misle o tebi kada ne misle</a:t>
            </a:r>
            <a:r>
              <a:rPr lang="sr-Latn-RS" baseline="0" dirty="0" smtClean="0"/>
              <a:t> ono što bi ti volela?</a:t>
            </a:r>
            <a:r>
              <a:rPr lang="sr-Latn-RS" dirty="0" smtClean="0"/>
              <a:t>)</a:t>
            </a:r>
          </a:p>
          <a:p>
            <a:r>
              <a:rPr lang="sr-Latn-R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 si se nekada ponašala trapavo, da li to znači</a:t>
            </a:r>
            <a:r>
              <a:rPr lang="sr-Latn-R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 si trapava u celini, da si uvek bila trapava, da si sver adila trapavo, i da ćeš zauvek da radiš sve trapavo...</a:t>
            </a:r>
            <a:r>
              <a:rPr lang="sr-Latn-R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...</a:t>
            </a:r>
            <a:r>
              <a:rPr lang="sr-Latn-R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Ako drugi veruju da si neuspešna kako bi to tebe učinilo neuspešnom? Kako mišljenje drugih može da umanji moju ličnu vrednost. </a:t>
            </a:r>
          </a:p>
          <a:p>
            <a:r>
              <a:rPr lang="sr-Latn-R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ako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vaše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bazično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uverenje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glasi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,,Ja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glup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nije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dovoljno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vaše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alternativno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uverenje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,,Ja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nisam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glup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već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primer ,,Ja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sposoban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mnoge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stvari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B76A5-396C-46A7-BB9E-36CF9FE21C1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034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B8A30-78B1-4D25-8D0F-EB32260E65E4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9D8C-D668-49E1-B6AD-05454646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069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B8A30-78B1-4D25-8D0F-EB32260E65E4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9D8C-D668-49E1-B6AD-05454646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7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B8A30-78B1-4D25-8D0F-EB32260E65E4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9D8C-D668-49E1-B6AD-05454646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108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B8A30-78B1-4D25-8D0F-EB32260E65E4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9D8C-D668-49E1-B6AD-05454646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615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B8A30-78B1-4D25-8D0F-EB32260E65E4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9D8C-D668-49E1-B6AD-05454646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87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B8A30-78B1-4D25-8D0F-EB32260E65E4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9D8C-D668-49E1-B6AD-05454646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97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B8A30-78B1-4D25-8D0F-EB32260E65E4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9D8C-D668-49E1-B6AD-05454646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107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B8A30-78B1-4D25-8D0F-EB32260E65E4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9D8C-D668-49E1-B6AD-05454646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672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B8A30-78B1-4D25-8D0F-EB32260E65E4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9D8C-D668-49E1-B6AD-05454646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299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B8A30-78B1-4D25-8D0F-EB32260E65E4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9D8C-D668-49E1-B6AD-05454646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884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B8A30-78B1-4D25-8D0F-EB32260E65E4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69D8C-D668-49E1-B6AD-05454646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36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B8A30-78B1-4D25-8D0F-EB32260E65E4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69D8C-D668-49E1-B6AD-05454646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84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09407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4400" b="1" dirty="0" err="1"/>
              <a:t>Emocionalni</a:t>
            </a:r>
            <a:r>
              <a:rPr lang="en-US" sz="4400" b="1" dirty="0"/>
              <a:t> </a:t>
            </a:r>
            <a:r>
              <a:rPr lang="en-US" sz="4400" b="1" dirty="0" err="1"/>
              <a:t>aspekti</a:t>
            </a:r>
            <a:r>
              <a:rPr lang="en-US" sz="4400" b="1" dirty="0"/>
              <a:t> </a:t>
            </a:r>
            <a:r>
              <a:rPr lang="en-US" sz="4400" b="1" dirty="0" err="1"/>
              <a:t>motivacije</a:t>
            </a:r>
            <a:r>
              <a:rPr lang="en-US" sz="4400" b="1" dirty="0"/>
              <a:t> </a:t>
            </a:r>
            <a:r>
              <a:rPr lang="en-US" sz="4400" b="1" dirty="0" err="1"/>
              <a:t>za</a:t>
            </a:r>
            <a:r>
              <a:rPr lang="en-US" sz="4400" b="1" dirty="0"/>
              <a:t> </a:t>
            </a:r>
            <a:r>
              <a:rPr lang="en-US" sz="4400" b="1" dirty="0" err="1"/>
              <a:t>školsko</a:t>
            </a:r>
            <a:r>
              <a:rPr lang="en-US" sz="4400" b="1" dirty="0"/>
              <a:t> </a:t>
            </a:r>
            <a:r>
              <a:rPr lang="en-US" sz="4400" b="1"/>
              <a:t>učenje</a:t>
            </a: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sr-Latn-RS" dirty="0" smtClean="0"/>
              <a:t>Autori i instruktori:</a:t>
            </a:r>
          </a:p>
          <a:p>
            <a:pPr algn="l">
              <a:lnSpc>
                <a:spcPct val="100000"/>
              </a:lnSpc>
            </a:pPr>
            <a:r>
              <a:rPr lang="sr-Latn-RS" dirty="0" smtClean="0"/>
              <a:t>Vesna M. Petrović i Aleksandra Stepanov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16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567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sr-Latn-CS" sz="3200" b="1" dirty="0"/>
              <a:t>Tri </a:t>
            </a:r>
            <a:r>
              <a:rPr lang="sr-Latn-CS" sz="3200" b="1" dirty="0" smtClean="0"/>
              <a:t>tipa/nivoa </a:t>
            </a:r>
            <a:r>
              <a:rPr lang="sr-Latn-CS" sz="3200" b="1" dirty="0"/>
              <a:t>kognicija po REBTu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sr-Latn-RS" sz="3200" dirty="0" smtClean="0"/>
              <a:t>(slojevi misli po principu dubine)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8582"/>
            <a:ext cx="10515600" cy="491374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RS" sz="3200" b="1" dirty="0">
                <a:solidFill>
                  <a:srgbClr val="660066"/>
                </a:solidFill>
              </a:rPr>
              <a:t>Automatske misli</a:t>
            </a:r>
            <a:endParaRPr lang="en-US" sz="3200" b="1" dirty="0">
              <a:solidFill>
                <a:srgbClr val="660066"/>
              </a:solidFill>
            </a:endParaRPr>
          </a:p>
          <a:p>
            <a:r>
              <a:rPr lang="sr-Latn-CS" dirty="0" smtClean="0"/>
              <a:t>Ove </a:t>
            </a:r>
            <a:r>
              <a:rPr lang="sr-Latn-CS" dirty="0"/>
              <a:t>misli plutaju </a:t>
            </a:r>
            <a:r>
              <a:rPr lang="sr-Latn-CS" b="1" dirty="0"/>
              <a:t>po našoj glavi i proizvode komentare o onome šta se dešava</a:t>
            </a:r>
            <a:r>
              <a:rPr lang="sr-Latn-CS" dirty="0"/>
              <a:t>. </a:t>
            </a:r>
            <a:endParaRPr lang="sr-Latn-CS" dirty="0" smtClean="0"/>
          </a:p>
          <a:p>
            <a:endParaRPr lang="sr-Latn-CS" dirty="0" smtClean="0"/>
          </a:p>
          <a:p>
            <a:r>
              <a:rPr lang="sr-Latn-CS" dirty="0" smtClean="0"/>
              <a:t>Mnoge </a:t>
            </a:r>
            <a:r>
              <a:rPr lang="sr-Latn-CS" dirty="0"/>
              <a:t>o tih misli se odnose na nas, a mnoge od njih će biti veoma negativne i kritične</a:t>
            </a:r>
            <a:r>
              <a:rPr lang="sr-Latn-CS" dirty="0" smtClean="0"/>
              <a:t>.</a:t>
            </a:r>
          </a:p>
          <a:p>
            <a:endParaRPr lang="en-US" dirty="0"/>
          </a:p>
          <a:p>
            <a:r>
              <a:rPr lang="sr-Latn-CS" dirty="0" smtClean="0"/>
              <a:t>Ako učenik čuje </a:t>
            </a:r>
            <a:r>
              <a:rPr lang="sr-Latn-CS" dirty="0"/>
              <a:t>da je ostalo još pet minuta do kraja časa i da </a:t>
            </a:r>
            <a:r>
              <a:rPr lang="sr-Latn-CS" dirty="0" smtClean="0"/>
              <a:t>treba </a:t>
            </a:r>
            <a:r>
              <a:rPr lang="sr-Latn-CS" dirty="0"/>
              <a:t>da </a:t>
            </a:r>
            <a:r>
              <a:rPr lang="sr-Latn-CS" dirty="0" smtClean="0"/>
              <a:t>završava </a:t>
            </a:r>
            <a:r>
              <a:rPr lang="sr-Latn-CS" dirty="0"/>
              <a:t>zadatke, </a:t>
            </a:r>
            <a:r>
              <a:rPr lang="sr-Latn-CS" dirty="0" smtClean="0"/>
              <a:t>automatske </a:t>
            </a:r>
            <a:r>
              <a:rPr lang="sr-Latn-CS" dirty="0"/>
              <a:t>misli mogu biti </a:t>
            </a:r>
            <a:r>
              <a:rPr lang="sr-Latn-CS" dirty="0" smtClean="0"/>
              <a:t>– </a:t>
            </a:r>
          </a:p>
          <a:p>
            <a:pPr>
              <a:buFont typeface="Calibri" panose="020F0502020204030204" pitchFamily="34" charset="0"/>
              <a:buChar char="−"/>
            </a:pPr>
            <a:r>
              <a:rPr lang="sr-Latn-CS" dirty="0" smtClean="0">
                <a:solidFill>
                  <a:srgbClr val="660066"/>
                </a:solidFill>
              </a:rPr>
              <a:t>“</a:t>
            </a:r>
            <a:r>
              <a:rPr lang="sr-Latn-CS" dirty="0">
                <a:solidFill>
                  <a:srgbClr val="660066"/>
                </a:solidFill>
              </a:rPr>
              <a:t>ne znam šta da radim”, </a:t>
            </a:r>
            <a:endParaRPr lang="sr-Latn-CS" dirty="0" smtClean="0">
              <a:solidFill>
                <a:srgbClr val="660066"/>
              </a:solidFill>
            </a:endParaRPr>
          </a:p>
          <a:p>
            <a:pPr>
              <a:buFont typeface="Calibri" panose="020F0502020204030204" pitchFamily="34" charset="0"/>
              <a:buChar char="−"/>
            </a:pPr>
            <a:r>
              <a:rPr lang="sr-Latn-CS" dirty="0" smtClean="0">
                <a:solidFill>
                  <a:srgbClr val="660066"/>
                </a:solidFill>
              </a:rPr>
              <a:t>“</a:t>
            </a:r>
            <a:r>
              <a:rPr lang="sr-Latn-CS" dirty="0">
                <a:solidFill>
                  <a:srgbClr val="660066"/>
                </a:solidFill>
              </a:rPr>
              <a:t>ovo nije dovoljno dobro”,  </a:t>
            </a:r>
            <a:endParaRPr lang="sr-Latn-CS" dirty="0" smtClean="0">
              <a:solidFill>
                <a:srgbClr val="660066"/>
              </a:solidFill>
            </a:endParaRPr>
          </a:p>
          <a:p>
            <a:pPr>
              <a:buFont typeface="Calibri" panose="020F0502020204030204" pitchFamily="34" charset="0"/>
              <a:buChar char="−"/>
            </a:pPr>
            <a:r>
              <a:rPr lang="sr-Latn-CS" dirty="0" smtClean="0">
                <a:solidFill>
                  <a:srgbClr val="660066"/>
                </a:solidFill>
              </a:rPr>
              <a:t>“</a:t>
            </a:r>
            <a:r>
              <a:rPr lang="sr-Latn-CS" dirty="0">
                <a:solidFill>
                  <a:srgbClr val="660066"/>
                </a:solidFill>
              </a:rPr>
              <a:t>sigurna sam da će tražiti više”</a:t>
            </a:r>
          </a:p>
          <a:p>
            <a:pPr marL="0" indent="0">
              <a:buNone/>
            </a:pPr>
            <a:endParaRPr lang="sr-Latn-CS" dirty="0" smtClean="0"/>
          </a:p>
        </p:txBody>
      </p:sp>
    </p:spTree>
    <p:extLst>
      <p:ext uri="{BB962C8B-B14F-4D97-AF65-F5344CB8AC3E}">
        <p14:creationId xmlns:p14="http://schemas.microsoft.com/office/powerpoint/2010/main" val="418762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167"/>
            <a:ext cx="10515600" cy="93428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sr-Latn-RS" sz="3200" dirty="0" smtClean="0"/>
              <a:t>Automatske misli – </a:t>
            </a:r>
            <a:br>
              <a:rPr lang="sr-Latn-RS" sz="3200" dirty="0" smtClean="0"/>
            </a:br>
            <a:r>
              <a:rPr lang="sr-Latn-RS" sz="3200" dirty="0" smtClean="0"/>
              <a:t>ometajući paralelni misaoni tok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337" y="1594003"/>
            <a:ext cx="10515600" cy="509630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Badave</a:t>
            </a:r>
            <a:r>
              <a:rPr lang="en-US" dirty="0"/>
              <a:t> se </a:t>
            </a:r>
            <a:r>
              <a:rPr lang="en-US" dirty="0" err="1"/>
              <a:t>trudim</a:t>
            </a:r>
            <a:r>
              <a:rPr lang="en-US" dirty="0"/>
              <a:t>, </a:t>
            </a:r>
            <a:r>
              <a:rPr lang="en-US" dirty="0" err="1"/>
              <a:t>ionako</a:t>
            </a:r>
            <a:r>
              <a:rPr lang="en-US" dirty="0"/>
              <a:t> </a:t>
            </a:r>
            <a:r>
              <a:rPr lang="en-US" dirty="0" err="1"/>
              <a:t>neču</a:t>
            </a:r>
            <a:r>
              <a:rPr lang="en-US" dirty="0"/>
              <a:t> </a:t>
            </a:r>
            <a:r>
              <a:rPr lang="sr-Latn-RS" dirty="0" smtClean="0"/>
              <a:t>da </a:t>
            </a:r>
            <a:r>
              <a:rPr lang="en-US" dirty="0" err="1" smtClean="0"/>
              <a:t>uspe</a:t>
            </a:r>
            <a:r>
              <a:rPr lang="sr-Latn-RS" dirty="0" smtClean="0"/>
              <a:t>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smtClean="0"/>
              <a:t>Ne</a:t>
            </a:r>
            <a:r>
              <a:rPr lang="sr-Latn-RS" dirty="0" smtClean="0"/>
              <a:t>ć</a:t>
            </a:r>
            <a:r>
              <a:rPr lang="en-US" dirty="0" smtClean="0"/>
              <a:t>u </a:t>
            </a:r>
            <a:r>
              <a:rPr lang="en-US" dirty="0" err="1" smtClean="0"/>
              <a:t>mo</a:t>
            </a:r>
            <a:r>
              <a:rPr lang="sr-Latn-RS" dirty="0" smtClean="0"/>
              <a:t>ć</a:t>
            </a:r>
            <a:r>
              <a:rPr lang="en-US" dirty="0" err="1" smtClean="0"/>
              <a:t>i</a:t>
            </a:r>
            <a:r>
              <a:rPr lang="sr-Latn-RS" dirty="0" smtClean="0"/>
              <a:t> da se </a:t>
            </a:r>
            <a:r>
              <a:rPr lang="en-US" dirty="0" err="1" smtClean="0"/>
              <a:t>ičega</a:t>
            </a:r>
            <a:r>
              <a:rPr lang="en-US" dirty="0" smtClean="0"/>
              <a:t> </a:t>
            </a:r>
            <a:r>
              <a:rPr lang="en-US" dirty="0" err="1" smtClean="0"/>
              <a:t>seti</a:t>
            </a:r>
            <a:r>
              <a:rPr lang="sr-Latn-RS" dirty="0" smtClean="0"/>
              <a:t>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3. Ni </a:t>
            </a:r>
            <a:r>
              <a:rPr lang="en-US" dirty="0" err="1"/>
              <a:t>drugima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lakše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Ništa</a:t>
            </a:r>
            <a:r>
              <a:rPr lang="en-US" dirty="0"/>
              <a:t> ne </a:t>
            </a:r>
            <a:r>
              <a:rPr lang="en-US" dirty="0" err="1" smtClean="0"/>
              <a:t>razumem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5. I to </a:t>
            </a:r>
            <a:r>
              <a:rPr lang="sr-Latn-RS" dirty="0" err="1"/>
              <a:t>ć</a:t>
            </a:r>
            <a:r>
              <a:rPr lang="en-US" dirty="0" smtClean="0"/>
              <a:t>e pro</a:t>
            </a:r>
            <a:r>
              <a:rPr lang="sr-Latn-RS" dirty="0" smtClean="0"/>
              <a:t>ć</a:t>
            </a:r>
            <a:r>
              <a:rPr lang="en-US" dirty="0" err="1" smtClean="0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Gluplja</a:t>
            </a:r>
            <a:r>
              <a:rPr lang="en-US" dirty="0"/>
              <a:t>/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od </a:t>
            </a:r>
            <a:r>
              <a:rPr lang="en-US" dirty="0" err="1"/>
              <a:t>drugih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7. I </a:t>
            </a:r>
            <a:r>
              <a:rPr lang="en-US" dirty="0" err="1"/>
              <a:t>prije</a:t>
            </a:r>
            <a:r>
              <a:rPr lang="en-US" dirty="0"/>
              <a:t> mi je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teško</a:t>
            </a:r>
            <a:r>
              <a:rPr lang="en-US" dirty="0"/>
              <a:t> pa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 smtClean="0"/>
              <a:t>usp</a:t>
            </a:r>
            <a:r>
              <a:rPr lang="sr-Latn-RS" dirty="0" smtClean="0"/>
              <a:t>e</a:t>
            </a:r>
            <a:r>
              <a:rPr lang="en-US" dirty="0" smtClean="0"/>
              <a:t>o/</a:t>
            </a:r>
            <a:r>
              <a:rPr lang="en-US" dirty="0" err="1" smtClean="0"/>
              <a:t>uspela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8. </a:t>
            </a:r>
            <a:r>
              <a:rPr lang="en-US" dirty="0" err="1"/>
              <a:t>Najbolje</a:t>
            </a:r>
            <a:r>
              <a:rPr lang="en-US" dirty="0"/>
              <a:t> da </a:t>
            </a:r>
            <a:r>
              <a:rPr lang="en-US" dirty="0" err="1"/>
              <a:t>odustanem</a:t>
            </a:r>
            <a:r>
              <a:rPr lang="en-US" dirty="0"/>
              <a:t> od </a:t>
            </a:r>
            <a:r>
              <a:rPr lang="en-US" dirty="0" err="1"/>
              <a:t>svega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9. </a:t>
            </a:r>
            <a:r>
              <a:rPr lang="en-US" dirty="0" err="1" smtClean="0"/>
              <a:t>Št</a:t>
            </a:r>
            <a:r>
              <a:rPr lang="sr-Latn-RS" dirty="0" smtClean="0"/>
              <a:t>a</a:t>
            </a:r>
            <a:r>
              <a:rPr lang="en-US" dirty="0" smtClean="0"/>
              <a:t> </a:t>
            </a:r>
            <a:r>
              <a:rPr lang="sr-Latn-RS" dirty="0" err="1"/>
              <a:t>ć</a:t>
            </a:r>
            <a:r>
              <a:rPr lang="en-US" dirty="0" smtClean="0"/>
              <a:t>e </a:t>
            </a:r>
            <a:r>
              <a:rPr lang="en-US" dirty="0"/>
              <a:t>mi </a:t>
            </a:r>
            <a:r>
              <a:rPr lang="en-US" dirty="0" err="1"/>
              <a:t>sve</a:t>
            </a:r>
            <a:r>
              <a:rPr lang="en-US" dirty="0"/>
              <a:t> to </a:t>
            </a:r>
            <a:r>
              <a:rPr lang="en-US" dirty="0" err="1" smtClean="0"/>
              <a:t>uop</a:t>
            </a:r>
            <a:r>
              <a:rPr lang="sr-Latn-RS" dirty="0" smtClean="0"/>
              <a:t>št</a:t>
            </a:r>
            <a:r>
              <a:rPr lang="en-US" dirty="0" smtClean="0"/>
              <a:t>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10. </a:t>
            </a:r>
            <a:r>
              <a:rPr lang="en-US" dirty="0" err="1"/>
              <a:t>Užasno</a:t>
            </a:r>
            <a:r>
              <a:rPr lang="en-US" dirty="0"/>
              <a:t> je </a:t>
            </a:r>
            <a:r>
              <a:rPr lang="en-US" dirty="0" err="1"/>
              <a:t>dosadno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11. Dobro mi ide</a:t>
            </a:r>
          </a:p>
          <a:p>
            <a:pPr marL="0" indent="0">
              <a:buNone/>
            </a:pPr>
            <a:r>
              <a:rPr lang="en-US" dirty="0"/>
              <a:t>12. </a:t>
            </a:r>
            <a:r>
              <a:rPr lang="en-US" dirty="0" err="1"/>
              <a:t>Spava</a:t>
            </a:r>
            <a:r>
              <a:rPr lang="en-US" dirty="0"/>
              <a:t> mi </a:t>
            </a:r>
            <a:r>
              <a:rPr lang="en-US" dirty="0" smtClean="0"/>
              <a:t>se</a:t>
            </a:r>
            <a:endParaRPr lang="sr-Latn-RS" dirty="0" smtClean="0"/>
          </a:p>
          <a:p>
            <a:pPr marL="0" indent="0">
              <a:buNone/>
            </a:pPr>
            <a:r>
              <a:rPr lang="sr-Latn-RS" dirty="0" smtClean="0"/>
              <a:t>13. Užasno je teško</a:t>
            </a:r>
          </a:p>
          <a:p>
            <a:pPr marL="0" indent="0">
              <a:buNone/>
            </a:pPr>
            <a:r>
              <a:rPr lang="sr-Latn-RS" dirty="0" smtClean="0"/>
              <a:t>...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07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0111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r-Latn-RS" sz="3200" dirty="0" smtClean="0"/>
              <a:t>Tri nivoa kognicije – 2. Pretpostavke ili pravila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5237"/>
            <a:ext cx="10515600" cy="4562764"/>
          </a:xfrm>
        </p:spPr>
        <p:txBody>
          <a:bodyPr>
            <a:normAutofit/>
          </a:bodyPr>
          <a:lstStyle/>
          <a:p>
            <a:r>
              <a:rPr lang="sr-Latn-CS" dirty="0" smtClean="0"/>
              <a:t>Naučeni oblici ponašanja tj. mišljenja! Možemo </a:t>
            </a:r>
            <a:r>
              <a:rPr lang="sr-Latn-CS" dirty="0"/>
              <a:t>da ih prizovemo ...ali nisu </a:t>
            </a:r>
            <a:r>
              <a:rPr lang="sr-Latn-CS" dirty="0" smtClean="0"/>
              <a:t>svesni</a:t>
            </a:r>
          </a:p>
          <a:p>
            <a:pPr fontAlgn="base">
              <a:buFont typeface="Calibri" panose="020F0502020204030204" pitchFamily="34" charset="0"/>
              <a:buChar char="−"/>
            </a:pPr>
            <a:r>
              <a:rPr lang="en-US" dirty="0" smtClean="0"/>
              <a:t>,, </a:t>
            </a:r>
            <a:r>
              <a:rPr lang="en-US" dirty="0" err="1"/>
              <a:t>Moram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najbolji</a:t>
            </a:r>
            <a:r>
              <a:rPr lang="en-US" dirty="0"/>
              <a:t>/-a u </a:t>
            </a:r>
            <a:r>
              <a:rPr lang="en-US" dirty="0" err="1"/>
              <a:t>svemu</a:t>
            </a:r>
            <a:r>
              <a:rPr lang="en-US" dirty="0"/>
              <a:t>“, </a:t>
            </a:r>
            <a:endParaRPr lang="sr-Latn-RS" dirty="0" smtClean="0"/>
          </a:p>
          <a:p>
            <a:pPr fontAlgn="base">
              <a:buFont typeface="Calibri" panose="020F0502020204030204" pitchFamily="34" charset="0"/>
              <a:buChar char="−"/>
            </a:pPr>
            <a:r>
              <a:rPr lang="en-US" dirty="0" smtClean="0"/>
              <a:t>,,</a:t>
            </a:r>
            <a:r>
              <a:rPr lang="en-US" dirty="0"/>
              <a:t>Ne </a:t>
            </a:r>
            <a:r>
              <a:rPr lang="en-US" dirty="0" err="1"/>
              <a:t>smem</a:t>
            </a:r>
            <a:r>
              <a:rPr lang="en-US" dirty="0"/>
              <a:t> </a:t>
            </a:r>
            <a:r>
              <a:rPr lang="sr-Latn-RS" dirty="0" smtClean="0"/>
              <a:t>da </a:t>
            </a:r>
            <a:r>
              <a:rPr lang="en-US" dirty="0" err="1" smtClean="0"/>
              <a:t>pravi</a:t>
            </a:r>
            <a:r>
              <a:rPr lang="sr-Latn-RS" dirty="0" smtClean="0"/>
              <a:t>m</a:t>
            </a:r>
            <a:r>
              <a:rPr lang="en-US" dirty="0" smtClean="0"/>
              <a:t> </a:t>
            </a:r>
            <a:r>
              <a:rPr lang="en-US" dirty="0" err="1"/>
              <a:t>greške</a:t>
            </a:r>
            <a:r>
              <a:rPr lang="en-US" dirty="0"/>
              <a:t>“, </a:t>
            </a:r>
            <a:endParaRPr lang="sr-Latn-RS" dirty="0" smtClean="0"/>
          </a:p>
          <a:p>
            <a:pPr fontAlgn="base">
              <a:buFont typeface="Calibri" panose="020F0502020204030204" pitchFamily="34" charset="0"/>
              <a:buChar char="−"/>
            </a:pPr>
            <a:r>
              <a:rPr lang="en-US" dirty="0" smtClean="0"/>
              <a:t>,,</a:t>
            </a:r>
            <a:r>
              <a:rPr lang="en-US" dirty="0"/>
              <a:t>Ne </a:t>
            </a:r>
            <a:r>
              <a:rPr lang="en-US" dirty="0" err="1"/>
              <a:t>smem</a:t>
            </a:r>
            <a:r>
              <a:rPr lang="en-US" dirty="0"/>
              <a:t> </a:t>
            </a:r>
            <a:r>
              <a:rPr lang="en-US" dirty="0" err="1"/>
              <a:t>nikada</a:t>
            </a:r>
            <a:r>
              <a:rPr lang="en-US" dirty="0"/>
              <a:t> </a:t>
            </a:r>
            <a:r>
              <a:rPr lang="sr-Latn-RS" dirty="0" smtClean="0"/>
              <a:t>da </a:t>
            </a:r>
            <a:r>
              <a:rPr lang="en-US" dirty="0" err="1" smtClean="0"/>
              <a:t>poka</a:t>
            </a:r>
            <a:r>
              <a:rPr lang="sr-Latn-RS" dirty="0" smtClean="0"/>
              <a:t>žem</a:t>
            </a:r>
            <a:r>
              <a:rPr lang="en-US" dirty="0" smtClean="0"/>
              <a:t> </a:t>
            </a:r>
            <a:r>
              <a:rPr lang="en-US" dirty="0" err="1"/>
              <a:t>emocije</a:t>
            </a:r>
            <a:r>
              <a:rPr lang="en-US" dirty="0"/>
              <a:t> u </a:t>
            </a:r>
            <a:r>
              <a:rPr lang="en-US" dirty="0" err="1"/>
              <a:t>javnosti</a:t>
            </a:r>
            <a:r>
              <a:rPr lang="en-US" dirty="0"/>
              <a:t>“, </a:t>
            </a:r>
            <a:endParaRPr lang="sr-Latn-RS" dirty="0" smtClean="0"/>
          </a:p>
          <a:p>
            <a:pPr fontAlgn="base">
              <a:buFont typeface="Calibri" panose="020F0502020204030204" pitchFamily="34" charset="0"/>
              <a:buChar char="−"/>
            </a:pPr>
            <a:r>
              <a:rPr lang="en-US" dirty="0" smtClean="0"/>
              <a:t>,, </a:t>
            </a:r>
            <a:r>
              <a:rPr lang="en-US" dirty="0" err="1"/>
              <a:t>Moram</a:t>
            </a:r>
            <a:r>
              <a:rPr lang="en-US" dirty="0"/>
              <a:t> </a:t>
            </a:r>
            <a:r>
              <a:rPr lang="en-US" dirty="0" err="1"/>
              <a:t>uvek</a:t>
            </a:r>
            <a:r>
              <a:rPr lang="en-US" dirty="0"/>
              <a:t> </a:t>
            </a:r>
            <a:r>
              <a:rPr lang="sr-Latn-RS" dirty="0" smtClean="0"/>
              <a:t>da u</a:t>
            </a:r>
            <a:r>
              <a:rPr lang="en-US" dirty="0" err="1" smtClean="0"/>
              <a:t>radi</a:t>
            </a:r>
            <a:r>
              <a:rPr lang="sr-Latn-RS" dirty="0" smtClean="0"/>
              <a:t>m</a:t>
            </a:r>
            <a:r>
              <a:rPr lang="en-US" dirty="0" smtClean="0"/>
              <a:t> </a:t>
            </a:r>
            <a:r>
              <a:rPr lang="en-US" dirty="0" err="1"/>
              <a:t>ispravnu</a:t>
            </a:r>
            <a:r>
              <a:rPr lang="en-US" dirty="0"/>
              <a:t> </a:t>
            </a:r>
            <a:r>
              <a:rPr lang="en-US" dirty="0" err="1"/>
              <a:t>stvar</a:t>
            </a:r>
            <a:r>
              <a:rPr lang="en-US" dirty="0"/>
              <a:t>“.</a:t>
            </a:r>
          </a:p>
          <a:p>
            <a:pPr fontAlgn="base">
              <a:buFont typeface="Calibri" panose="020F0502020204030204" pitchFamily="34" charset="0"/>
              <a:buChar char="−"/>
            </a:pPr>
            <a:r>
              <a:rPr lang="en-US" dirty="0" smtClean="0"/>
              <a:t>,,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nešto</a:t>
            </a:r>
            <a:r>
              <a:rPr lang="en-US" dirty="0"/>
              <a:t> </a:t>
            </a:r>
            <a:r>
              <a:rPr lang="en-US" dirty="0" err="1"/>
              <a:t>zatražim</a:t>
            </a:r>
            <a:r>
              <a:rPr lang="en-US" dirty="0"/>
              <a:t>, </a:t>
            </a:r>
            <a:r>
              <a:rPr lang="en-US" dirty="0" err="1"/>
              <a:t>biću</a:t>
            </a:r>
            <a:r>
              <a:rPr lang="en-US" dirty="0"/>
              <a:t> </a:t>
            </a:r>
            <a:r>
              <a:rPr lang="en-US" dirty="0" err="1"/>
              <a:t>odbijen</a:t>
            </a:r>
            <a:r>
              <a:rPr lang="en-US" dirty="0"/>
              <a:t>“, </a:t>
            </a:r>
            <a:endParaRPr lang="sr-Latn-RS" dirty="0" smtClean="0"/>
          </a:p>
          <a:p>
            <a:pPr fontAlgn="base">
              <a:buFont typeface="Calibri" panose="020F0502020204030204" pitchFamily="34" charset="0"/>
              <a:buChar char="−"/>
            </a:pPr>
            <a:r>
              <a:rPr lang="en-US" dirty="0" smtClean="0"/>
              <a:t>,, </a:t>
            </a:r>
            <a:r>
              <a:rPr lang="en-US" dirty="0"/>
              <a:t>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radim</a:t>
            </a:r>
            <a:r>
              <a:rPr lang="en-US" dirty="0"/>
              <a:t>, </a:t>
            </a:r>
            <a:r>
              <a:rPr lang="en-US" dirty="0" err="1"/>
              <a:t>ništa</a:t>
            </a:r>
            <a:r>
              <a:rPr lang="en-US" dirty="0"/>
              <a:t> </a:t>
            </a:r>
            <a:r>
              <a:rPr lang="en-US" dirty="0" err="1"/>
              <a:t>neće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dobro“, </a:t>
            </a:r>
            <a:endParaRPr lang="sr-Latn-RS" dirty="0" smtClean="0"/>
          </a:p>
          <a:p>
            <a:pPr>
              <a:buFont typeface="Calibri" panose="020F0502020204030204" pitchFamily="34" charset="0"/>
              <a:buChar char="−"/>
            </a:pPr>
            <a:r>
              <a:rPr lang="sr-Latn-RS" dirty="0" smtClean="0"/>
              <a:t>’’Ako </a:t>
            </a:r>
            <a:r>
              <a:rPr lang="sr-Latn-RS" dirty="0"/>
              <a:t>uradim sve savršeno, onda je u </a:t>
            </a:r>
            <a:r>
              <a:rPr lang="sr-Latn-RS" dirty="0" smtClean="0"/>
              <a:t>redu’’ </a:t>
            </a:r>
          </a:p>
          <a:p>
            <a:pPr marL="0" indent="0">
              <a:buNone/>
            </a:pPr>
            <a:endParaRPr lang="sr-Latn-C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8745" y="5588001"/>
            <a:ext cx="964225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CS" sz="2400" dirty="0"/>
              <a:t>Disfunkcionalni obrasci mišljenja? Jer ne ostavljaju prostor za podbacivanje, </a:t>
            </a:r>
            <a:endParaRPr lang="sr-Latn-CS" sz="2400" dirty="0" smtClean="0"/>
          </a:p>
          <a:p>
            <a:r>
              <a:rPr lang="sr-Latn-RS" sz="2400" dirty="0" smtClean="0"/>
              <a:t>stvara </a:t>
            </a:r>
            <a:r>
              <a:rPr lang="sr-Latn-RS" sz="2400" dirty="0"/>
              <a:t>anksioznost stres, strah...</a:t>
            </a:r>
          </a:p>
          <a:p>
            <a:endParaRPr lang="sr-Latn-R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23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622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r-Latn-RS" sz="3200" dirty="0" smtClean="0"/>
              <a:t>Najdublji kognitivni obrasci – 3. </a:t>
            </a:r>
            <a:r>
              <a:rPr lang="sr-Latn-CS" sz="3200" dirty="0" smtClean="0"/>
              <a:t>bazična verovanja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7746"/>
            <a:ext cx="10515600" cy="538479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400" dirty="0"/>
              <a:t>Ova </a:t>
            </a:r>
            <a:r>
              <a:rPr lang="en-US" sz="3400" dirty="0" err="1"/>
              <a:t>uverenja</a:t>
            </a:r>
            <a:r>
              <a:rPr lang="en-US" sz="3400" dirty="0"/>
              <a:t> </a:t>
            </a:r>
            <a:r>
              <a:rPr lang="en-US" sz="3400" dirty="0" err="1"/>
              <a:t>govore</a:t>
            </a:r>
            <a:r>
              <a:rPr lang="en-US" sz="3400" dirty="0"/>
              <a:t>: ,, </a:t>
            </a:r>
            <a:r>
              <a:rPr lang="en-US" sz="3400" dirty="0" err="1"/>
              <a:t>Ovakva</a:t>
            </a:r>
            <a:r>
              <a:rPr lang="en-US" sz="3400" dirty="0"/>
              <a:t> </a:t>
            </a:r>
            <a:r>
              <a:rPr lang="en-US" sz="3400" dirty="0" err="1"/>
              <a:t>sam</a:t>
            </a:r>
            <a:r>
              <a:rPr lang="en-US" sz="3400" dirty="0"/>
              <a:t> ja </a:t>
            </a:r>
            <a:r>
              <a:rPr lang="en-US" sz="3400" dirty="0" err="1"/>
              <a:t>osoba</a:t>
            </a:r>
            <a:r>
              <a:rPr lang="en-US" sz="3400" dirty="0"/>
              <a:t>“.</a:t>
            </a:r>
          </a:p>
          <a:p>
            <a:endParaRPr lang="sr-Latn-CS" sz="3400" dirty="0"/>
          </a:p>
          <a:p>
            <a:r>
              <a:rPr lang="sr-Latn-CS" sz="3400" dirty="0" smtClean="0">
                <a:solidFill>
                  <a:srgbClr val="FF0000"/>
                </a:solidFill>
              </a:rPr>
              <a:t>Nevoljen</a:t>
            </a:r>
            <a:r>
              <a:rPr lang="sr-Latn-CS" sz="3400" dirty="0">
                <a:solidFill>
                  <a:srgbClr val="FF0000"/>
                </a:solidFill>
              </a:rPr>
              <a:t>, </a:t>
            </a:r>
            <a:r>
              <a:rPr lang="sr-Latn-CS" sz="3400" dirty="0" smtClean="0">
                <a:solidFill>
                  <a:srgbClr val="FF0000"/>
                </a:solidFill>
              </a:rPr>
              <a:t>Neadekvatan</a:t>
            </a:r>
            <a:r>
              <a:rPr lang="sr-Latn-CS" sz="3400" dirty="0" smtClean="0"/>
              <a:t> </a:t>
            </a:r>
            <a:r>
              <a:rPr lang="sr-Latn-CS" sz="3400" dirty="0"/>
              <a:t>i </a:t>
            </a:r>
            <a:r>
              <a:rPr lang="sr-Latn-CS" sz="3400" dirty="0" smtClean="0">
                <a:solidFill>
                  <a:srgbClr val="FF0000"/>
                </a:solidFill>
              </a:rPr>
              <a:t>Nesposoban</a:t>
            </a:r>
            <a:r>
              <a:rPr lang="sr-Latn-CS" sz="3400" dirty="0"/>
              <a:t>. </a:t>
            </a:r>
            <a:endParaRPr lang="sr-Latn-CS" sz="3400" dirty="0" smtClean="0"/>
          </a:p>
          <a:p>
            <a:pPr marL="0" indent="0">
              <a:buNone/>
            </a:pPr>
            <a:r>
              <a:rPr lang="sr-Latn-RS" sz="3400" dirty="0"/>
              <a:t>P</a:t>
            </a:r>
            <a:r>
              <a:rPr lang="en-US" sz="3400" dirty="0" err="1" smtClean="0"/>
              <a:t>rocena</a:t>
            </a:r>
            <a:r>
              <a:rPr lang="en-US" sz="3400" dirty="0" smtClean="0"/>
              <a:t> </a:t>
            </a:r>
            <a:r>
              <a:rPr lang="en-US" sz="3400" dirty="0" err="1"/>
              <a:t>nas</a:t>
            </a:r>
            <a:r>
              <a:rPr lang="en-US" sz="3400" dirty="0"/>
              <a:t> </a:t>
            </a:r>
            <a:r>
              <a:rPr lang="en-US" sz="3400" dirty="0" err="1"/>
              <a:t>samih</a:t>
            </a:r>
            <a:r>
              <a:rPr lang="en-US" sz="3400" dirty="0"/>
              <a:t> </a:t>
            </a:r>
            <a:r>
              <a:rPr lang="en-US" sz="3400" dirty="0" err="1"/>
              <a:t>i</a:t>
            </a:r>
            <a:r>
              <a:rPr lang="en-US" sz="3400" dirty="0"/>
              <a:t> </a:t>
            </a:r>
            <a:r>
              <a:rPr lang="en-US" sz="3400" dirty="0" err="1"/>
              <a:t>onoga</a:t>
            </a:r>
            <a:r>
              <a:rPr lang="en-US" sz="3400" dirty="0"/>
              <a:t> </a:t>
            </a:r>
            <a:r>
              <a:rPr lang="en-US" sz="3400" dirty="0" err="1"/>
              <a:t>koliko</a:t>
            </a:r>
            <a:r>
              <a:rPr lang="en-US" sz="3400" dirty="0"/>
              <a:t> mi </a:t>
            </a:r>
            <a:r>
              <a:rPr lang="en-US" sz="3400" dirty="0" err="1"/>
              <a:t>vredimo</a:t>
            </a:r>
            <a:r>
              <a:rPr lang="en-US" sz="3400" dirty="0"/>
              <a:t> </a:t>
            </a:r>
            <a:r>
              <a:rPr lang="en-US" sz="3400" dirty="0" err="1"/>
              <a:t>kao</a:t>
            </a:r>
            <a:r>
              <a:rPr lang="en-US" sz="3400" dirty="0"/>
              <a:t> </a:t>
            </a:r>
            <a:r>
              <a:rPr lang="en-US" sz="3400" dirty="0" err="1"/>
              <a:t>osobe</a:t>
            </a:r>
            <a:r>
              <a:rPr lang="en-US" sz="3400" dirty="0"/>
              <a:t>. </a:t>
            </a:r>
            <a:endParaRPr lang="sr-Latn-CS" sz="3400" dirty="0" smtClean="0"/>
          </a:p>
          <a:p>
            <a:r>
              <a:rPr lang="sr-Latn-CS" sz="3400" dirty="0" smtClean="0"/>
              <a:t>Kako nastaju: </a:t>
            </a:r>
            <a:r>
              <a:rPr lang="en-US" sz="3400" dirty="0"/>
              <a:t>,,</a:t>
            </a:r>
            <a:r>
              <a:rPr lang="en-US" sz="3400" dirty="0" err="1"/>
              <a:t>Mogao</a:t>
            </a:r>
            <a:r>
              <a:rPr lang="en-US" sz="3400" dirty="0"/>
              <a:t>/-la </a:t>
            </a:r>
            <a:r>
              <a:rPr lang="en-US" sz="3400" dirty="0" err="1"/>
              <a:t>si</a:t>
            </a:r>
            <a:r>
              <a:rPr lang="en-US" sz="3400" dirty="0"/>
              <a:t> to da </a:t>
            </a:r>
            <a:r>
              <a:rPr lang="en-US" sz="3400" dirty="0" err="1"/>
              <a:t>uradiš</a:t>
            </a:r>
            <a:r>
              <a:rPr lang="en-US" sz="3400" dirty="0"/>
              <a:t> </a:t>
            </a:r>
            <a:r>
              <a:rPr lang="en-US" sz="3400" dirty="0" err="1"/>
              <a:t>bolje</a:t>
            </a:r>
            <a:r>
              <a:rPr lang="en-US" sz="3400" dirty="0"/>
              <a:t>“, ,,To </a:t>
            </a:r>
            <a:r>
              <a:rPr lang="en-US" sz="3400" dirty="0" err="1"/>
              <a:t>nije</a:t>
            </a:r>
            <a:r>
              <a:rPr lang="en-US" sz="3400" dirty="0"/>
              <a:t> </a:t>
            </a:r>
            <a:r>
              <a:rPr lang="en-US" sz="3400" dirty="0" err="1"/>
              <a:t>dovoljno</a:t>
            </a:r>
            <a:r>
              <a:rPr lang="en-US" sz="3400" dirty="0"/>
              <a:t> dobro“, ,,</a:t>
            </a:r>
            <a:r>
              <a:rPr lang="en-US" sz="3400" dirty="0" err="1"/>
              <a:t>Tako</a:t>
            </a:r>
            <a:r>
              <a:rPr lang="en-US" sz="3400" dirty="0"/>
              <a:t> </a:t>
            </a:r>
            <a:r>
              <a:rPr lang="en-US" sz="3400" dirty="0" err="1"/>
              <a:t>si</a:t>
            </a:r>
            <a:r>
              <a:rPr lang="en-US" sz="3400" dirty="0"/>
              <a:t> </a:t>
            </a:r>
            <a:r>
              <a:rPr lang="en-US" sz="3400" dirty="0" err="1"/>
              <a:t>glup</a:t>
            </a:r>
            <a:r>
              <a:rPr lang="en-US" sz="3400" dirty="0"/>
              <a:t>/-a“.</a:t>
            </a:r>
          </a:p>
          <a:p>
            <a:endParaRPr lang="sr-Latn-RS" sz="3400" dirty="0" smtClean="0"/>
          </a:p>
          <a:p>
            <a:r>
              <a:rPr lang="en-US" sz="3400" dirty="0" smtClean="0"/>
              <a:t>Na primer, </a:t>
            </a:r>
            <a:r>
              <a:rPr lang="en-US" sz="3400" dirty="0" err="1" smtClean="0"/>
              <a:t>dete</a:t>
            </a:r>
            <a:r>
              <a:rPr lang="en-US" sz="3400" dirty="0" smtClean="0"/>
              <a:t> </a:t>
            </a:r>
            <a:r>
              <a:rPr lang="en-US" sz="3400" dirty="0" err="1" smtClean="0"/>
              <a:t>koje</a:t>
            </a:r>
            <a:r>
              <a:rPr lang="en-US" sz="3400" dirty="0" smtClean="0"/>
              <a:t> je </a:t>
            </a:r>
            <a:r>
              <a:rPr lang="en-US" sz="3400" dirty="0" err="1" smtClean="0"/>
              <a:t>konstantno</a:t>
            </a:r>
            <a:r>
              <a:rPr lang="en-US" sz="3400" dirty="0" smtClean="0"/>
              <a:t> </a:t>
            </a:r>
            <a:r>
              <a:rPr lang="en-US" sz="3400" dirty="0" err="1" smtClean="0"/>
              <a:t>kažnjavano</a:t>
            </a:r>
            <a:r>
              <a:rPr lang="en-US" sz="3400" dirty="0" smtClean="0"/>
              <a:t> </a:t>
            </a:r>
            <a:r>
              <a:rPr lang="en-US" sz="3400" dirty="0" err="1" smtClean="0"/>
              <a:t>i</a:t>
            </a:r>
            <a:r>
              <a:rPr lang="en-US" sz="3400" dirty="0" smtClean="0"/>
              <a:t> </a:t>
            </a:r>
            <a:r>
              <a:rPr lang="en-US" sz="3400" dirty="0" err="1" smtClean="0"/>
              <a:t>kritikovano</a:t>
            </a:r>
            <a:r>
              <a:rPr lang="en-US" sz="3400" dirty="0" smtClean="0"/>
              <a:t> </a:t>
            </a:r>
            <a:r>
              <a:rPr lang="en-US" sz="3400" dirty="0" err="1" smtClean="0"/>
              <a:t>može</a:t>
            </a:r>
            <a:r>
              <a:rPr lang="en-US" sz="3400" dirty="0" smtClean="0"/>
              <a:t> </a:t>
            </a:r>
            <a:r>
              <a:rPr lang="en-US" sz="3400" dirty="0" err="1" smtClean="0"/>
              <a:t>doći</a:t>
            </a:r>
            <a:r>
              <a:rPr lang="en-US" sz="3400" dirty="0" smtClean="0"/>
              <a:t> do </a:t>
            </a:r>
            <a:r>
              <a:rPr lang="en-US" sz="3400" dirty="0" err="1" smtClean="0"/>
              <a:t>zaključka</a:t>
            </a:r>
            <a:r>
              <a:rPr lang="en-US" sz="3400" dirty="0" smtClean="0"/>
              <a:t> </a:t>
            </a:r>
            <a:r>
              <a:rPr lang="en-US" sz="3400" dirty="0" err="1" smtClean="0"/>
              <a:t>odnosno</a:t>
            </a:r>
            <a:r>
              <a:rPr lang="en-US" sz="3400" dirty="0" smtClean="0"/>
              <a:t> </a:t>
            </a:r>
            <a:r>
              <a:rPr lang="en-US" sz="3400" dirty="0" err="1" smtClean="0"/>
              <a:t>uverenja</a:t>
            </a:r>
            <a:r>
              <a:rPr lang="en-US" sz="3400" dirty="0" smtClean="0"/>
              <a:t> </a:t>
            </a:r>
            <a:r>
              <a:rPr lang="en-US" sz="3400" dirty="0" err="1" smtClean="0"/>
              <a:t>kao</a:t>
            </a:r>
            <a:r>
              <a:rPr lang="en-US" sz="3400" dirty="0" smtClean="0"/>
              <a:t> </a:t>
            </a:r>
            <a:r>
              <a:rPr lang="en-US" sz="3400" dirty="0" err="1" smtClean="0"/>
              <a:t>što</a:t>
            </a:r>
            <a:r>
              <a:rPr lang="en-US" sz="3400" dirty="0" smtClean="0"/>
              <a:t> </a:t>
            </a:r>
            <a:r>
              <a:rPr lang="en-US" sz="3400" dirty="0" err="1" smtClean="0"/>
              <a:t>su</a:t>
            </a:r>
            <a:r>
              <a:rPr lang="en-US" sz="3400" dirty="0" smtClean="0"/>
              <a:t> ,,Ja </a:t>
            </a:r>
            <a:r>
              <a:rPr lang="en-US" sz="3400" dirty="0" err="1" smtClean="0"/>
              <a:t>sam</a:t>
            </a:r>
            <a:r>
              <a:rPr lang="en-US" sz="3400" dirty="0" smtClean="0"/>
              <a:t> </a:t>
            </a:r>
            <a:r>
              <a:rPr lang="en-US" sz="3400" dirty="0" err="1" smtClean="0"/>
              <a:t>beskoristan</a:t>
            </a:r>
            <a:r>
              <a:rPr lang="en-US" sz="3400" dirty="0" smtClean="0"/>
              <a:t>“ </a:t>
            </a:r>
            <a:r>
              <a:rPr lang="en-US" sz="3400" dirty="0" err="1" smtClean="0"/>
              <a:t>ili</a:t>
            </a:r>
            <a:r>
              <a:rPr lang="en-US" sz="3400" dirty="0" smtClean="0"/>
              <a:t> ,,Ja </a:t>
            </a:r>
            <a:r>
              <a:rPr lang="en-US" sz="3400" dirty="0" err="1" smtClean="0"/>
              <a:t>sam</a:t>
            </a:r>
            <a:r>
              <a:rPr lang="en-US" sz="3400" dirty="0" smtClean="0"/>
              <a:t> </a:t>
            </a:r>
            <a:r>
              <a:rPr lang="en-US" sz="3400" dirty="0" err="1" smtClean="0"/>
              <a:t>loš</a:t>
            </a:r>
            <a:r>
              <a:rPr lang="en-US" sz="3400" dirty="0" smtClean="0"/>
              <a:t>“. </a:t>
            </a:r>
            <a:endParaRPr lang="sr-Latn-RS" sz="3400" dirty="0" smtClean="0"/>
          </a:p>
          <a:p>
            <a:pPr>
              <a:buFont typeface="Calibri" panose="020F0502020204030204" pitchFamily="34" charset="0"/>
              <a:buChar char="−"/>
            </a:pPr>
            <a:r>
              <a:rPr lang="en-US" sz="3400" dirty="0" smtClean="0"/>
              <a:t>,,Ja </a:t>
            </a:r>
            <a:r>
              <a:rPr lang="en-US" sz="3400" dirty="0" err="1" smtClean="0"/>
              <a:t>nisam</a:t>
            </a:r>
            <a:r>
              <a:rPr lang="en-US" sz="3400" dirty="0" smtClean="0"/>
              <a:t> </a:t>
            </a:r>
            <a:r>
              <a:rPr lang="en-US" sz="3400" dirty="0" err="1" smtClean="0"/>
              <a:t>važan</a:t>
            </a:r>
            <a:r>
              <a:rPr lang="en-US" sz="3400" dirty="0" smtClean="0"/>
              <a:t>/-a“, </a:t>
            </a:r>
            <a:endParaRPr lang="sr-Latn-RS" sz="3400" dirty="0" smtClean="0"/>
          </a:p>
          <a:p>
            <a:pPr>
              <a:buFont typeface="Calibri" panose="020F0502020204030204" pitchFamily="34" charset="0"/>
              <a:buChar char="−"/>
            </a:pPr>
            <a:r>
              <a:rPr lang="en-US" sz="3400" dirty="0" smtClean="0"/>
              <a:t>,,</a:t>
            </a:r>
            <a:r>
              <a:rPr lang="en-US" sz="3400" dirty="0" err="1" smtClean="0"/>
              <a:t>Nisam</a:t>
            </a:r>
            <a:r>
              <a:rPr lang="en-US" sz="3400" dirty="0" smtClean="0"/>
              <a:t> </a:t>
            </a:r>
            <a:r>
              <a:rPr lang="en-US" sz="3400" dirty="0" err="1" smtClean="0"/>
              <a:t>dopadljiv</a:t>
            </a:r>
            <a:r>
              <a:rPr lang="en-US" sz="3400" dirty="0" smtClean="0"/>
              <a:t>/-a“, </a:t>
            </a:r>
            <a:endParaRPr lang="sr-Latn-RS" sz="3400" dirty="0" smtClean="0"/>
          </a:p>
          <a:p>
            <a:pPr>
              <a:buFont typeface="Calibri" panose="020F0502020204030204" pitchFamily="34" charset="0"/>
              <a:buChar char="−"/>
            </a:pPr>
            <a:r>
              <a:rPr lang="en-US" sz="3400" dirty="0" smtClean="0"/>
              <a:t>,,</a:t>
            </a:r>
            <a:r>
              <a:rPr lang="en-US" sz="3400" dirty="0" err="1" smtClean="0"/>
              <a:t>Ružan</a:t>
            </a:r>
            <a:r>
              <a:rPr lang="en-US" sz="3400" dirty="0" smtClean="0"/>
              <a:t>/-a </a:t>
            </a:r>
            <a:r>
              <a:rPr lang="en-US" sz="3400" dirty="0" err="1" smtClean="0"/>
              <a:t>sam</a:t>
            </a:r>
            <a:r>
              <a:rPr lang="en-US" sz="3400" dirty="0" smtClean="0"/>
              <a:t> </a:t>
            </a:r>
            <a:r>
              <a:rPr lang="en-US" sz="3400" dirty="0" err="1" smtClean="0"/>
              <a:t>i</a:t>
            </a:r>
            <a:r>
              <a:rPr lang="en-US" sz="3400" dirty="0" smtClean="0"/>
              <a:t> </a:t>
            </a:r>
            <a:r>
              <a:rPr lang="en-US" sz="3400" dirty="0" err="1" smtClean="0"/>
              <a:t>debeo</a:t>
            </a:r>
            <a:r>
              <a:rPr lang="en-US" sz="3400" dirty="0" smtClean="0"/>
              <a:t>/la“, </a:t>
            </a:r>
            <a:endParaRPr lang="sr-Latn-RS" sz="3400" dirty="0" smtClean="0"/>
          </a:p>
          <a:p>
            <a:pPr>
              <a:buFont typeface="Calibri" panose="020F0502020204030204" pitchFamily="34" charset="0"/>
              <a:buChar char="−"/>
            </a:pPr>
            <a:r>
              <a:rPr lang="en-US" sz="3400" dirty="0" smtClean="0"/>
              <a:t>,,</a:t>
            </a:r>
            <a:r>
              <a:rPr lang="en-US" sz="3400" dirty="0" err="1" smtClean="0"/>
              <a:t>Neprihvaćen</a:t>
            </a:r>
            <a:r>
              <a:rPr lang="en-US" sz="3400" dirty="0" smtClean="0"/>
              <a:t>/-a </a:t>
            </a:r>
            <a:r>
              <a:rPr lang="en-US" sz="3400" dirty="0" err="1" smtClean="0"/>
              <a:t>sam</a:t>
            </a:r>
            <a:r>
              <a:rPr lang="en-US" sz="3400" dirty="0" smtClean="0"/>
              <a:t>“, </a:t>
            </a:r>
            <a:endParaRPr lang="sr-Latn-RS" sz="3400" dirty="0" smtClean="0"/>
          </a:p>
          <a:p>
            <a:pPr>
              <a:buFont typeface="Calibri" panose="020F0502020204030204" pitchFamily="34" charset="0"/>
              <a:buChar char="−"/>
            </a:pPr>
            <a:r>
              <a:rPr lang="en-US" sz="3400" dirty="0" smtClean="0"/>
              <a:t>,,</a:t>
            </a:r>
            <a:r>
              <a:rPr lang="en-US" sz="3400" dirty="0" err="1" smtClean="0"/>
              <a:t>Nisam</a:t>
            </a:r>
            <a:r>
              <a:rPr lang="en-US" sz="3400" dirty="0" smtClean="0"/>
              <a:t> </a:t>
            </a:r>
            <a:r>
              <a:rPr lang="en-US" sz="3400" dirty="0" err="1" smtClean="0"/>
              <a:t>ni</a:t>
            </a:r>
            <a:r>
              <a:rPr lang="en-US" sz="3400" dirty="0" smtClean="0"/>
              <a:t> </a:t>
            </a:r>
            <a:r>
              <a:rPr lang="en-US" sz="3400" dirty="0" err="1" smtClean="0"/>
              <a:t>za</a:t>
            </a:r>
            <a:r>
              <a:rPr lang="en-US" sz="3400" dirty="0" smtClean="0"/>
              <a:t> </a:t>
            </a:r>
            <a:r>
              <a:rPr lang="en-US" sz="3400" dirty="0" err="1" smtClean="0"/>
              <a:t>šta</a:t>
            </a:r>
            <a:r>
              <a:rPr lang="en-US" sz="3400" dirty="0" smtClean="0"/>
              <a:t>“, ,,Ja </a:t>
            </a:r>
            <a:r>
              <a:rPr lang="en-US" sz="3400" dirty="0" err="1" smtClean="0"/>
              <a:t>sam</a:t>
            </a:r>
            <a:r>
              <a:rPr lang="en-US" sz="3400" dirty="0" smtClean="0"/>
              <a:t> </a:t>
            </a:r>
            <a:r>
              <a:rPr lang="en-US" sz="3400" dirty="0" err="1" smtClean="0"/>
              <a:t>zao</a:t>
            </a:r>
            <a:r>
              <a:rPr lang="en-US" sz="3400" dirty="0" smtClean="0"/>
              <a:t>/</a:t>
            </a:r>
            <a:r>
              <a:rPr lang="en-US" sz="3400" dirty="0" err="1" smtClean="0"/>
              <a:t>zla</a:t>
            </a:r>
            <a:r>
              <a:rPr lang="en-US" sz="3400" dirty="0" smtClean="0"/>
              <a:t>“.</a:t>
            </a:r>
            <a:r>
              <a:rPr lang="sr-Latn-RS" sz="3400" dirty="0" smtClean="0"/>
              <a:t> Ja sam nedopadljiv,a; ja sam čudan, na</a:t>
            </a:r>
          </a:p>
          <a:p>
            <a:pPr marL="0" indent="0">
              <a:buNone/>
            </a:pPr>
            <a:endParaRPr lang="sr-Latn-RS" sz="3400" dirty="0" smtClean="0"/>
          </a:p>
          <a:p>
            <a:pPr marL="0" indent="0">
              <a:buNone/>
            </a:pPr>
            <a:r>
              <a:rPr lang="en-US" sz="3400" b="1" dirty="0" smtClean="0">
                <a:solidFill>
                  <a:srgbClr val="660066"/>
                </a:solidFill>
              </a:rPr>
              <a:t>Ova </a:t>
            </a:r>
            <a:r>
              <a:rPr lang="en-US" sz="3400" b="1" dirty="0" err="1">
                <a:solidFill>
                  <a:srgbClr val="660066"/>
                </a:solidFill>
              </a:rPr>
              <a:t>uverenja</a:t>
            </a:r>
            <a:r>
              <a:rPr lang="en-US" sz="3400" b="1" dirty="0">
                <a:solidFill>
                  <a:srgbClr val="660066"/>
                </a:solidFill>
              </a:rPr>
              <a:t> se </a:t>
            </a:r>
            <a:r>
              <a:rPr lang="en-US" sz="3400" b="1" dirty="0" err="1">
                <a:solidFill>
                  <a:srgbClr val="660066"/>
                </a:solidFill>
              </a:rPr>
              <a:t>često</a:t>
            </a:r>
            <a:r>
              <a:rPr lang="en-US" sz="3400" b="1" dirty="0">
                <a:solidFill>
                  <a:srgbClr val="660066"/>
                </a:solidFill>
              </a:rPr>
              <a:t> </a:t>
            </a:r>
            <a:r>
              <a:rPr lang="en-US" sz="3400" b="1" dirty="0" err="1">
                <a:solidFill>
                  <a:srgbClr val="660066"/>
                </a:solidFill>
              </a:rPr>
              <a:t>uzimaju</a:t>
            </a:r>
            <a:r>
              <a:rPr lang="en-US" sz="3400" b="1" dirty="0">
                <a:solidFill>
                  <a:srgbClr val="660066"/>
                </a:solidFill>
              </a:rPr>
              <a:t> </a:t>
            </a:r>
            <a:r>
              <a:rPr lang="en-US" sz="3400" b="1" dirty="0" err="1">
                <a:solidFill>
                  <a:srgbClr val="660066"/>
                </a:solidFill>
              </a:rPr>
              <a:t>kao</a:t>
            </a:r>
            <a:r>
              <a:rPr lang="en-US" sz="3400" b="1" dirty="0">
                <a:solidFill>
                  <a:srgbClr val="660066"/>
                </a:solidFill>
              </a:rPr>
              <a:t> </a:t>
            </a:r>
            <a:r>
              <a:rPr lang="en-US" sz="3400" b="1" dirty="0" err="1">
                <a:solidFill>
                  <a:srgbClr val="660066"/>
                </a:solidFill>
              </a:rPr>
              <a:t>činjenice</a:t>
            </a:r>
            <a:r>
              <a:rPr lang="en-US" sz="3400" b="1" dirty="0">
                <a:solidFill>
                  <a:srgbClr val="660066"/>
                </a:solidFill>
              </a:rPr>
              <a:t> </a:t>
            </a:r>
            <a:r>
              <a:rPr lang="en-US" sz="3400" b="1" dirty="0" err="1">
                <a:solidFill>
                  <a:srgbClr val="660066"/>
                </a:solidFill>
              </a:rPr>
              <a:t>ili</a:t>
            </a:r>
            <a:r>
              <a:rPr lang="en-US" sz="3400" b="1" dirty="0">
                <a:solidFill>
                  <a:srgbClr val="660066"/>
                </a:solidFill>
              </a:rPr>
              <a:t> </a:t>
            </a:r>
            <a:r>
              <a:rPr lang="en-US" sz="3400" b="1" dirty="0" err="1">
                <a:solidFill>
                  <a:srgbClr val="660066"/>
                </a:solidFill>
              </a:rPr>
              <a:t>istine</a:t>
            </a:r>
            <a:r>
              <a:rPr lang="en-US" sz="3400" b="1" dirty="0">
                <a:solidFill>
                  <a:srgbClr val="660066"/>
                </a:solidFill>
              </a:rPr>
              <a:t> o </a:t>
            </a:r>
            <a:r>
              <a:rPr lang="en-US" sz="3400" b="1" dirty="0" err="1">
                <a:solidFill>
                  <a:srgbClr val="660066"/>
                </a:solidFill>
              </a:rPr>
              <a:t>našem</a:t>
            </a:r>
            <a:r>
              <a:rPr lang="en-US" sz="3400" b="1" dirty="0">
                <a:solidFill>
                  <a:srgbClr val="660066"/>
                </a:solidFill>
              </a:rPr>
              <a:t> </a:t>
            </a:r>
            <a:r>
              <a:rPr lang="en-US" sz="3400" b="1" dirty="0" err="1">
                <a:solidFill>
                  <a:srgbClr val="660066"/>
                </a:solidFill>
              </a:rPr>
              <a:t>identitetu</a:t>
            </a:r>
            <a:r>
              <a:rPr lang="en-US" sz="3400" b="1" dirty="0" smtClean="0">
                <a:solidFill>
                  <a:srgbClr val="660066"/>
                </a:solidFill>
              </a:rPr>
              <a:t>.</a:t>
            </a:r>
            <a:endParaRPr lang="sr-Latn-RS" sz="3400" b="1" dirty="0" smtClean="0">
              <a:solidFill>
                <a:srgbClr val="660066"/>
              </a:solidFill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74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782"/>
            <a:ext cx="10515600" cy="85921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sr-Latn-CS" b="1" dirty="0" smtClean="0"/>
              <a:t>Perfekcionizam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motivacija</a:t>
            </a:r>
            <a:r>
              <a:rPr lang="sr-Latn-CS" b="1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u </a:t>
            </a:r>
            <a:r>
              <a:rPr lang="sr-Latn-CS" dirty="0"/>
              <a:t>vezi sa anksioznošću i samoobezvredjivanjem. </a:t>
            </a:r>
            <a:endParaRPr lang="sr-Latn-CS" dirty="0" smtClean="0"/>
          </a:p>
          <a:p>
            <a:endParaRPr lang="sr-Latn-CS" dirty="0" smtClean="0"/>
          </a:p>
          <a:p>
            <a:r>
              <a:rPr lang="sr-Latn-CS" dirty="0" smtClean="0"/>
              <a:t>Spori i temeljni, rad koji je skoro bolan</a:t>
            </a:r>
          </a:p>
          <a:p>
            <a:r>
              <a:rPr lang="sr-Latn-CS" dirty="0" smtClean="0"/>
              <a:t>neuspešni </a:t>
            </a:r>
            <a:r>
              <a:rPr lang="sr-Latn-CS" dirty="0"/>
              <a:t>su u pravljenju razlike izmedju bitnog i nebitnog. </a:t>
            </a:r>
            <a:endParaRPr lang="sr-Latn-CS" dirty="0" smtClean="0"/>
          </a:p>
          <a:p>
            <a:r>
              <a:rPr lang="sr-Latn-CS" dirty="0" smtClean="0"/>
              <a:t>imaju </a:t>
            </a:r>
            <a:r>
              <a:rPr lang="sr-Latn-CS" dirty="0"/>
              <a:t>problem da naprave prioritete, </a:t>
            </a:r>
            <a:endParaRPr lang="sr-Latn-CS" dirty="0" smtClean="0"/>
          </a:p>
          <a:p>
            <a:r>
              <a:rPr lang="sr-Latn-CS" dirty="0" smtClean="0"/>
              <a:t>dugo </a:t>
            </a:r>
            <a:r>
              <a:rPr lang="sr-Latn-CS" dirty="0"/>
              <a:t>rade </a:t>
            </a:r>
            <a:r>
              <a:rPr lang="sr-Latn-CS" dirty="0" smtClean="0"/>
              <a:t>odredjenu </a:t>
            </a:r>
            <a:r>
              <a:rPr lang="sr-Latn-CS" dirty="0"/>
              <a:t>stvar zbog straha od greške, </a:t>
            </a:r>
            <a:endParaRPr lang="sr-Latn-CS" dirty="0" smtClean="0"/>
          </a:p>
          <a:p>
            <a:r>
              <a:rPr lang="sr-Latn-CS" dirty="0" smtClean="0"/>
              <a:t>imaju </a:t>
            </a:r>
            <a:r>
              <a:rPr lang="sr-Latn-CS" dirty="0"/>
              <a:t>poteškoće sa saznanjem da su napravili grešku, postaju defanzivni kada im neko skrene pažnju da su napravili grešku.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89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4766"/>
          </a:xfrm>
        </p:spPr>
        <p:txBody>
          <a:bodyPr>
            <a:normAutofit fontScale="90000"/>
          </a:bodyPr>
          <a:lstStyle/>
          <a:p>
            <a:r>
              <a:rPr lang="sr-Latn-CS" b="1" dirty="0"/>
              <a:t>Perfekcionizam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motivacija</a:t>
            </a:r>
            <a:r>
              <a:rPr lang="sr-Latn-CS" b="1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9892"/>
            <a:ext cx="10515600" cy="5514108"/>
          </a:xfrm>
        </p:spPr>
        <p:txBody>
          <a:bodyPr>
            <a:normAutofit fontScale="92500" lnSpcReduction="10000"/>
          </a:bodyPr>
          <a:lstStyle/>
          <a:p>
            <a:r>
              <a:rPr lang="sr-Latn-CS" dirty="0" smtClean="0"/>
              <a:t>Ellis </a:t>
            </a:r>
            <a:r>
              <a:rPr lang="sr-Latn-CS" dirty="0"/>
              <a:t>i </a:t>
            </a:r>
            <a:r>
              <a:rPr lang="sr-Latn-CS" dirty="0" smtClean="0"/>
              <a:t>Drajdenu - perfekcionizam </a:t>
            </a:r>
            <a:r>
              <a:rPr lang="sr-Latn-CS" dirty="0"/>
              <a:t>ima koren u bazičnom uverenju: </a:t>
            </a:r>
            <a:r>
              <a:rPr lang="en-US" dirty="0" smtClean="0"/>
              <a:t>be</a:t>
            </a:r>
            <a:r>
              <a:rPr lang="sr-Latn-RS" dirty="0" smtClean="0"/>
              <a:t>zvredan sam ako stvari ne radim perfektno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sr-Latn-CS" dirty="0" smtClean="0"/>
              <a:t>Iracionalna </a:t>
            </a:r>
            <a:r>
              <a:rPr lang="sr-Latn-CS" dirty="0"/>
              <a:t>uverenja koja su u vezi </a:t>
            </a:r>
            <a:r>
              <a:rPr lang="sr-Latn-CS" dirty="0" smtClean="0"/>
              <a:t>sa perfekcionizmom </a:t>
            </a:r>
            <a:r>
              <a:rPr lang="sr-Latn-CS" dirty="0"/>
              <a:t>su:</a:t>
            </a:r>
            <a:endParaRPr lang="en-US" dirty="0"/>
          </a:p>
          <a:p>
            <a:pPr>
              <a:buFont typeface="Calibri" panose="020F0502020204030204" pitchFamily="34" charset="0"/>
              <a:buChar char="−"/>
            </a:pPr>
            <a:r>
              <a:rPr lang="sr-Latn-CS" dirty="0"/>
              <a:t>Ako se dovoljno budem trudio izbeći ću da napravim </a:t>
            </a:r>
            <a:r>
              <a:rPr lang="sr-Latn-CS" dirty="0" smtClean="0"/>
              <a:t>grešku</a:t>
            </a:r>
          </a:p>
          <a:p>
            <a:pPr>
              <a:buFont typeface="Calibri" panose="020F0502020204030204" pitchFamily="34" charset="0"/>
              <a:buChar char="−"/>
            </a:pPr>
            <a:r>
              <a:rPr lang="sr-Latn-CS" dirty="0" smtClean="0"/>
              <a:t>Ono </a:t>
            </a:r>
            <a:r>
              <a:rPr lang="sr-Latn-CS" dirty="0"/>
              <a:t>što radim mora da bude perfektno. Ne smem da napravim grešku.</a:t>
            </a:r>
            <a:endParaRPr lang="en-US" dirty="0"/>
          </a:p>
          <a:p>
            <a:pPr>
              <a:buFont typeface="Calibri" panose="020F0502020204030204" pitchFamily="34" charset="0"/>
              <a:buChar char="−"/>
            </a:pPr>
            <a:r>
              <a:rPr lang="sr-Latn-CS" dirty="0" smtClean="0"/>
              <a:t>Ne </a:t>
            </a:r>
            <a:r>
              <a:rPr lang="sr-Latn-CS" dirty="0"/>
              <a:t>smem da dozvolim da neko vidi da sam napravio grešku</a:t>
            </a:r>
            <a:endParaRPr lang="en-US" dirty="0"/>
          </a:p>
          <a:p>
            <a:pPr>
              <a:buFont typeface="Calibri" panose="020F0502020204030204" pitchFamily="34" charset="0"/>
              <a:buChar char="−"/>
            </a:pPr>
            <a:r>
              <a:rPr lang="sr-Latn-CS" dirty="0"/>
              <a:t>Ne mogu da podnesem da drugi ljudi prave greške ukoliko to utiče na moj život</a:t>
            </a:r>
            <a:endParaRPr lang="en-US" dirty="0"/>
          </a:p>
          <a:p>
            <a:pPr>
              <a:buFont typeface="Calibri" panose="020F0502020204030204" pitchFamily="34" charset="0"/>
              <a:buChar char="−"/>
            </a:pPr>
            <a:r>
              <a:rPr lang="sr-Latn-CS" dirty="0"/>
              <a:t>Moja unutrašnja vrednost zavisi od onoga što radim</a:t>
            </a:r>
            <a:endParaRPr lang="en-US" dirty="0"/>
          </a:p>
          <a:p>
            <a:pPr>
              <a:buFont typeface="Calibri" panose="020F0502020204030204" pitchFamily="34" charset="0"/>
              <a:buChar char="−"/>
            </a:pPr>
            <a:r>
              <a:rPr lang="sr-Latn-CS" dirty="0"/>
              <a:t>Niko me neće voleti ako nisam savršen, ili će me kritikovati ili će me odbaciti i to bi bilo užasno. </a:t>
            </a:r>
            <a:endParaRPr lang="en-US" dirty="0"/>
          </a:p>
          <a:p>
            <a:pPr>
              <a:buFont typeface="Calibri" panose="020F0502020204030204" pitchFamily="34" charset="0"/>
              <a:buChar char="−"/>
            </a:pPr>
            <a:r>
              <a:rPr lang="sr-Latn-CS" dirty="0"/>
              <a:t>Ako pravim greške, ja sam nekompetentan-gubitnik.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53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4911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Školski </a:t>
            </a:r>
            <a:r>
              <a:rPr lang="sr-Latn-RS" dirty="0"/>
              <a:t>neuspeh i </a:t>
            </a:r>
            <a:r>
              <a:rPr lang="sr-Latn-RS" dirty="0" smtClean="0"/>
              <a:t>odlaganje učenja pokazuju različiti tipovi dece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sr-Latn-RS" dirty="0"/>
              <a:t>B</a:t>
            </a:r>
            <a:r>
              <a:rPr lang="sr-Latn-RS" dirty="0" smtClean="0"/>
              <a:t>untovni/agresivni tip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Nezreo/zavisni/anksiozni tip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Bespomoćni/depresivni tip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Perfekcionistički tip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Tip usaglašen sa vršnjacima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LFT tip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Petar Pan sindrom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8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2548"/>
          </a:xfrm>
        </p:spPr>
        <p:txBody>
          <a:bodyPr/>
          <a:lstStyle/>
          <a:p>
            <a:r>
              <a:rPr lang="sr-Latn-RS" dirty="0">
                <a:solidFill>
                  <a:srgbClr val="FF0000"/>
                </a:solidFill>
              </a:rPr>
              <a:t>Škola/učionica kao izazov i pretnja </a:t>
            </a:r>
            <a:r>
              <a:rPr lang="sr-Latn-RS" dirty="0"/>
              <a:t>–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856232"/>
            <a:ext cx="1033272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sz="2400" dirty="0" smtClean="0"/>
          </a:p>
          <a:p>
            <a:r>
              <a:rPr lang="sr-Latn-RS" sz="2400" dirty="0" smtClean="0"/>
              <a:t>Stalna ispitivanja</a:t>
            </a:r>
          </a:p>
          <a:p>
            <a:r>
              <a:rPr lang="sr-Latn-RS" sz="2400" dirty="0" smtClean="0"/>
              <a:t>Briga oko ispunjavanja zahteva</a:t>
            </a:r>
          </a:p>
          <a:p>
            <a:r>
              <a:rPr lang="sr-Latn-RS" sz="2400" dirty="0" smtClean="0"/>
              <a:t>Obavezna aktivnost </a:t>
            </a:r>
          </a:p>
          <a:p>
            <a:r>
              <a:rPr lang="sr-Latn-RS" sz="2400" dirty="0" smtClean="0"/>
              <a:t>Učinak se procenjuje</a:t>
            </a:r>
          </a:p>
          <a:p>
            <a:r>
              <a:rPr lang="sr-Latn-RS" sz="2400" smtClean="0"/>
              <a:t>Učenik se procenjuje </a:t>
            </a:r>
            <a:endParaRPr lang="sr-Latn-RS" sz="2400" dirty="0" smtClean="0"/>
          </a:p>
          <a:p>
            <a:r>
              <a:rPr lang="sr-Latn-RS" sz="2400" dirty="0" smtClean="0"/>
              <a:t>Često se prave poređenja u pogledu sposobnosti</a:t>
            </a:r>
          </a:p>
          <a:p>
            <a:r>
              <a:rPr lang="sr-Latn-RS" dirty="0" smtClean="0"/>
              <a:t> </a:t>
            </a:r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77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386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sr-Cyrl-RS" dirty="0" smtClean="0"/>
              <a:t>Теме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8992"/>
            <a:ext cx="10515600" cy="5097971"/>
          </a:xfrm>
        </p:spPr>
        <p:txBody>
          <a:bodyPr>
            <a:normAutofit fontScale="92500" lnSpcReduction="20000"/>
          </a:bodyPr>
          <a:lstStyle/>
          <a:p>
            <a:r>
              <a:rPr lang="sr-Cyrl-RS" dirty="0"/>
              <a:t>Основе </a:t>
            </a:r>
            <a:r>
              <a:rPr lang="sr-Cyrl-RS" dirty="0" smtClean="0"/>
              <a:t>когнитивних </a:t>
            </a:r>
            <a:r>
              <a:rPr lang="sr-Cyrl-RS" dirty="0"/>
              <a:t>теорија </a:t>
            </a:r>
            <a:r>
              <a:rPr lang="sr-Cyrl-RS" dirty="0" smtClean="0"/>
              <a:t>мотивације</a:t>
            </a:r>
            <a:r>
              <a:rPr lang="sr-Latn-RS" dirty="0" smtClean="0"/>
              <a:t> i REBTa</a:t>
            </a:r>
            <a:r>
              <a:rPr lang="sr-Cyrl-RS" dirty="0" smtClean="0"/>
              <a:t> </a:t>
            </a:r>
          </a:p>
          <a:p>
            <a:r>
              <a:rPr lang="sr-Cyrl-RS" dirty="0"/>
              <a:t>Функционални и дисфункционални стилови </a:t>
            </a:r>
            <a:r>
              <a:rPr lang="sr-Cyrl-RS" dirty="0" smtClean="0"/>
              <a:t>мотивације</a:t>
            </a:r>
          </a:p>
          <a:p>
            <a:r>
              <a:rPr lang="sr-Cyrl-RS" dirty="0"/>
              <a:t>Стрес и дисфункционалне стратегије у суочавању са школским  неуспехом (самопоражавајућа понашања). </a:t>
            </a:r>
            <a:endParaRPr lang="sr-Cyrl-RS" dirty="0" smtClean="0"/>
          </a:p>
          <a:p>
            <a:r>
              <a:rPr lang="sr-Cyrl-RS" dirty="0"/>
              <a:t>Наставничка самоефикасност</a:t>
            </a:r>
            <a:r>
              <a:rPr lang="sr-Cyrl-RS" dirty="0" smtClean="0"/>
              <a:t>.</a:t>
            </a:r>
          </a:p>
          <a:p>
            <a:r>
              <a:rPr lang="sr-Cyrl-RS" dirty="0"/>
              <a:t>Анксиозни поремећаји и психосоматске сметње на дечјем и адолесцентском узрасту (веза са негативном мотивацијом</a:t>
            </a:r>
            <a:r>
              <a:rPr lang="sr-Cyrl-RS" dirty="0" smtClean="0"/>
              <a:t>)</a:t>
            </a:r>
          </a:p>
          <a:p>
            <a:r>
              <a:rPr lang="sr-Cyrl-RS" dirty="0"/>
              <a:t>Реатрибуција неуспеха  кроз давање повратне </a:t>
            </a:r>
            <a:r>
              <a:rPr lang="sr-Cyrl-RS" dirty="0" smtClean="0"/>
              <a:t>информације</a:t>
            </a:r>
          </a:p>
          <a:p>
            <a:r>
              <a:rPr lang="sr-Cyrl-RS" u="sng" dirty="0"/>
              <a:t>Подршка</a:t>
            </a:r>
            <a:r>
              <a:rPr lang="sr-Cyrl-RS" dirty="0"/>
              <a:t> ученику у превладавању </a:t>
            </a:r>
            <a:r>
              <a:rPr lang="sr-Cyrl-RS" dirty="0" smtClean="0"/>
              <a:t>одлагања</a:t>
            </a:r>
          </a:p>
          <a:p>
            <a:r>
              <a:rPr lang="sr-Cyrl-RS" u="sng" dirty="0"/>
              <a:t>Подршка</a:t>
            </a:r>
            <a:r>
              <a:rPr lang="sr-Cyrl-RS" dirty="0"/>
              <a:t> ученицима са синдром </a:t>
            </a:r>
            <a:r>
              <a:rPr lang="sr-Cyrl-RS" dirty="0" smtClean="0"/>
              <a:t>подбацивања</a:t>
            </a:r>
          </a:p>
          <a:p>
            <a:r>
              <a:rPr lang="sr-Cyrl-RS" u="sng" dirty="0"/>
              <a:t>Подршка</a:t>
            </a:r>
            <a:r>
              <a:rPr lang="sr-Cyrl-RS" dirty="0"/>
              <a:t> у превладавању школске фобије</a:t>
            </a:r>
            <a:r>
              <a:rPr lang="sr-Cyrl-RS" dirty="0" smtClean="0"/>
              <a:t>.</a:t>
            </a:r>
          </a:p>
          <a:p>
            <a:r>
              <a:rPr lang="sr-Cyrl-RS" dirty="0"/>
              <a:t>Примена учених концепата и техника на примерима конкретних случаја.</a:t>
            </a:r>
            <a:endParaRPr lang="sr-Cyrl-R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31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kraj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9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6779"/>
            <a:ext cx="10515600" cy="855365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sr-Latn-RS" dirty="0" smtClean="0"/>
              <a:t>Polazimo od sledećih teorijskih koncepata -premisa 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768" y="1417320"/>
            <a:ext cx="10924032" cy="4759643"/>
          </a:xfrm>
        </p:spPr>
        <p:txBody>
          <a:bodyPr/>
          <a:lstStyle/>
          <a:p>
            <a:r>
              <a:rPr lang="sr-Latn-RS" dirty="0" smtClean="0"/>
              <a:t>Potreba za </a:t>
            </a:r>
            <a:r>
              <a:rPr lang="sr-Latn-RS" b="1" dirty="0" smtClean="0"/>
              <a:t>saznavanjem i aktivnim ovladavanjem </a:t>
            </a:r>
            <a:r>
              <a:rPr lang="en-US" dirty="0" err="1" smtClean="0"/>
              <a:t>sredinom</a:t>
            </a:r>
            <a:r>
              <a:rPr lang="en-US" dirty="0" smtClean="0"/>
              <a:t> </a:t>
            </a:r>
            <a:r>
              <a:rPr lang="sr-Latn-RS" dirty="0" smtClean="0"/>
              <a:t>je </a:t>
            </a:r>
            <a:r>
              <a:rPr lang="sr-Latn-RS" b="1" dirty="0" smtClean="0"/>
              <a:t>urođena</a:t>
            </a:r>
            <a:r>
              <a:rPr lang="sr-Latn-RS" dirty="0" smtClean="0"/>
              <a:t>.</a:t>
            </a:r>
          </a:p>
          <a:p>
            <a:endParaRPr lang="sr-Latn-RS" dirty="0" smtClean="0"/>
          </a:p>
          <a:p>
            <a:r>
              <a:rPr lang="sr-Latn-RS" dirty="0" smtClean="0"/>
              <a:t>S </a:t>
            </a:r>
            <a:r>
              <a:rPr lang="en-US" dirty="0" err="1" smtClean="0"/>
              <a:t>obzirom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podrazumeva</a:t>
            </a:r>
            <a:r>
              <a:rPr lang="en-US" dirty="0"/>
              <a:t> da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/>
              <a:t>deca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sr-Latn-RS" dirty="0"/>
              <a:t>že da razvijaju svoje saznajne </a:t>
            </a:r>
            <a:r>
              <a:rPr lang="sr-Latn-RS" dirty="0" smtClean="0"/>
              <a:t>kapacitete - </a:t>
            </a:r>
            <a:r>
              <a:rPr lang="sr-Latn-RS" dirty="0"/>
              <a:t>p</a:t>
            </a:r>
            <a:r>
              <a:rPr lang="sr-Latn-RS" dirty="0" smtClean="0"/>
              <a:t>ravo pitanje nije da li su učenici motivisani, </a:t>
            </a:r>
          </a:p>
          <a:p>
            <a:pPr marL="0" indent="0">
              <a:buNone/>
            </a:pPr>
            <a:r>
              <a:rPr lang="sr-Latn-RS" dirty="0" smtClean="0"/>
              <a:t>Već -</a:t>
            </a:r>
          </a:p>
          <a:p>
            <a:pPr marL="0" indent="0">
              <a:buNone/>
            </a:pPr>
            <a:r>
              <a:rPr lang="sr-Latn-RS" dirty="0"/>
              <a:t>k</a:t>
            </a:r>
            <a:r>
              <a:rPr lang="sr-Latn-RS" dirty="0" smtClean="0"/>
              <a:t>akvo je mesto i sudbina motiva za kognitivnim ovladavanjem u </a:t>
            </a:r>
            <a:r>
              <a:rPr lang="sr-Latn-RS" b="1" dirty="0" smtClean="0"/>
              <a:t>celokupnoj strukturi ličnosti</a:t>
            </a:r>
            <a:r>
              <a:rPr lang="en-US" b="1" dirty="0" smtClean="0"/>
              <a:t> </a:t>
            </a:r>
            <a:r>
              <a:rPr lang="sr-Latn-RS" b="1" dirty="0" smtClean="0"/>
              <a:t>učenika </a:t>
            </a:r>
            <a:r>
              <a:rPr lang="en-US" b="1" dirty="0" err="1" smtClean="0"/>
              <a:t>i</a:t>
            </a:r>
            <a:r>
              <a:rPr lang="en-US" b="1" dirty="0" smtClean="0"/>
              <a:t> u</a:t>
            </a:r>
            <a:r>
              <a:rPr lang="sr-Latn-RS" b="1" dirty="0" smtClean="0"/>
              <a:t> </a:t>
            </a:r>
            <a:r>
              <a:rPr lang="sr-Latn-RS" b="1" dirty="0"/>
              <a:t>sklopu njihove </a:t>
            </a:r>
            <a:r>
              <a:rPr lang="en-US" b="1" dirty="0" smtClean="0"/>
              <a:t>p</a:t>
            </a:r>
            <a:r>
              <a:rPr lang="sr-Latn-RS" b="1" dirty="0" smtClean="0"/>
              <a:t>sihosocijalne </a:t>
            </a:r>
            <a:r>
              <a:rPr lang="sr-Latn-RS" b="1" dirty="0"/>
              <a:t>prilagođenosti</a:t>
            </a:r>
            <a:r>
              <a:rPr lang="sr-Latn-RS" dirty="0"/>
              <a:t>.</a:t>
            </a: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285810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6696" y="237744"/>
            <a:ext cx="7772400" cy="996696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2"/>
                </a:solidFill>
                <a:latin typeface="Arial" charset="0"/>
              </a:rPr>
              <a:t/>
            </a:r>
            <a:br>
              <a:rPr lang="hr-HR" dirty="0" smtClean="0">
                <a:solidFill>
                  <a:schemeClr val="tx2"/>
                </a:solidFill>
                <a:latin typeface="Arial" charset="0"/>
              </a:rPr>
            </a:br>
            <a:r>
              <a:rPr lang="hr-HR" dirty="0" smtClean="0">
                <a:solidFill>
                  <a:schemeClr val="tx2"/>
                </a:solidFill>
                <a:latin typeface="Arial" charset="0"/>
              </a:rPr>
              <a:t/>
            </a:r>
            <a:br>
              <a:rPr lang="hr-HR" dirty="0" smtClean="0">
                <a:solidFill>
                  <a:schemeClr val="tx2"/>
                </a:solidFill>
                <a:latin typeface="Arial" charset="0"/>
              </a:rPr>
            </a:br>
            <a:r>
              <a:rPr lang="hr-HR" dirty="0">
                <a:solidFill>
                  <a:schemeClr val="tx2"/>
                </a:solidFill>
                <a:latin typeface="Arial" charset="0"/>
              </a:rPr>
              <a:t/>
            </a:r>
            <a:br>
              <a:rPr lang="hr-HR" dirty="0">
                <a:solidFill>
                  <a:schemeClr val="tx2"/>
                </a:solidFill>
                <a:latin typeface="Arial" charset="0"/>
              </a:rPr>
            </a:br>
            <a:r>
              <a:rPr lang="hr-HR" dirty="0" smtClean="0">
                <a:solidFill>
                  <a:schemeClr val="tx2"/>
                </a:solidFill>
                <a:latin typeface="Arial" charset="0"/>
              </a:rPr>
              <a:t/>
            </a:r>
            <a:br>
              <a:rPr lang="hr-HR" dirty="0" smtClean="0">
                <a:solidFill>
                  <a:schemeClr val="tx2"/>
                </a:solidFill>
                <a:latin typeface="Arial" charset="0"/>
              </a:rPr>
            </a:br>
            <a:r>
              <a:rPr lang="hr-HR" dirty="0">
                <a:solidFill>
                  <a:schemeClr val="tx2"/>
                </a:solidFill>
                <a:latin typeface="Arial" charset="0"/>
              </a:rPr>
              <a:t/>
            </a:r>
            <a:br>
              <a:rPr lang="hr-HR" dirty="0">
                <a:solidFill>
                  <a:schemeClr val="tx2"/>
                </a:solidFill>
                <a:latin typeface="Arial" charset="0"/>
              </a:rPr>
            </a:br>
            <a:r>
              <a:rPr lang="hr-HR" dirty="0" smtClean="0">
                <a:solidFill>
                  <a:schemeClr val="tx2"/>
                </a:solidFill>
                <a:latin typeface="Arial" charset="0"/>
              </a:rPr>
              <a:t/>
            </a:r>
            <a:br>
              <a:rPr lang="hr-HR" dirty="0" smtClean="0">
                <a:solidFill>
                  <a:schemeClr val="tx2"/>
                </a:solidFill>
                <a:latin typeface="Arial" charset="0"/>
              </a:rPr>
            </a:br>
            <a:r>
              <a:rPr lang="hr-HR" dirty="0">
                <a:solidFill>
                  <a:schemeClr val="tx2"/>
                </a:solidFill>
                <a:latin typeface="Arial" charset="0"/>
              </a:rPr>
              <a:t/>
            </a:r>
            <a:br>
              <a:rPr lang="hr-HR" dirty="0">
                <a:solidFill>
                  <a:schemeClr val="tx2"/>
                </a:solidFill>
                <a:latin typeface="Arial" charset="0"/>
              </a:rPr>
            </a:br>
            <a:r>
              <a:rPr lang="hr-HR" dirty="0" smtClean="0">
                <a:solidFill>
                  <a:schemeClr val="tx2"/>
                </a:solidFill>
                <a:latin typeface="Arial" charset="0"/>
              </a:rPr>
              <a:t/>
            </a:r>
            <a:br>
              <a:rPr lang="hr-HR" dirty="0" smtClean="0">
                <a:solidFill>
                  <a:schemeClr val="tx2"/>
                </a:solidFill>
                <a:latin typeface="Arial" charset="0"/>
              </a:rPr>
            </a:br>
            <a:r>
              <a:rPr lang="hr-HR" dirty="0">
                <a:solidFill>
                  <a:schemeClr val="tx2"/>
                </a:solidFill>
                <a:latin typeface="Arial" charset="0"/>
              </a:rPr>
              <a:t/>
            </a:r>
            <a:br>
              <a:rPr lang="hr-HR" dirty="0">
                <a:solidFill>
                  <a:schemeClr val="tx2"/>
                </a:solidFill>
                <a:latin typeface="Arial" charset="0"/>
              </a:rPr>
            </a:br>
            <a:r>
              <a:rPr lang="sr-Latn-RS" sz="2700" dirty="0"/>
              <a:t>Polazimo od sledećih teorijskih koncepata </a:t>
            </a:r>
            <a:r>
              <a:rPr lang="sr-Latn-RS" sz="2700" dirty="0" smtClean="0"/>
              <a:t>- premisa </a:t>
            </a:r>
            <a:r>
              <a:rPr lang="en-US" sz="2700" dirty="0" smtClean="0"/>
              <a:t> 2</a:t>
            </a:r>
            <a:r>
              <a:rPr lang="hr-HR" sz="2700" dirty="0">
                <a:solidFill>
                  <a:schemeClr val="tx2"/>
                </a:solidFill>
                <a:latin typeface="Arial" charset="0"/>
              </a:rPr>
              <a:t/>
            </a:r>
            <a:br>
              <a:rPr lang="hr-HR" sz="2700" dirty="0">
                <a:solidFill>
                  <a:schemeClr val="tx2"/>
                </a:solidFill>
                <a:latin typeface="Arial" charset="0"/>
              </a:rPr>
            </a:br>
            <a:endParaRPr lang="en-US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344" y="1258824"/>
            <a:ext cx="9113520" cy="3710340"/>
          </a:xfrm>
        </p:spPr>
        <p:txBody>
          <a:bodyPr>
            <a:normAutofit/>
          </a:bodyPr>
          <a:lstStyle/>
          <a:p>
            <a:pPr marL="457200" indent="-457200" algn="just">
              <a:spcBef>
                <a:spcPct val="50000"/>
              </a:spcBef>
              <a:buFontTx/>
              <a:buChar char="-"/>
            </a:pPr>
            <a:endParaRPr lang="en-US" b="1" dirty="0" smtClean="0">
              <a:latin typeface="Arial" charset="0"/>
            </a:endParaRPr>
          </a:p>
          <a:p>
            <a:pPr marL="457200" indent="-457200" algn="just">
              <a:spcBef>
                <a:spcPct val="50000"/>
              </a:spcBef>
              <a:buFontTx/>
              <a:buChar char="-"/>
            </a:pPr>
            <a:endParaRPr lang="en-US" b="1" dirty="0">
              <a:latin typeface="Arial" charset="0"/>
            </a:endParaRPr>
          </a:p>
          <a:p>
            <a:pPr marL="457200" indent="-457200" algn="just">
              <a:spcBef>
                <a:spcPct val="50000"/>
              </a:spcBef>
              <a:buFontTx/>
              <a:buChar char="-"/>
            </a:pPr>
            <a:endParaRPr lang="en-US" b="1" dirty="0" smtClean="0">
              <a:latin typeface="Arial" charset="0"/>
            </a:endParaRPr>
          </a:p>
          <a:p>
            <a:pPr marL="457200" indent="-457200" algn="just">
              <a:spcBef>
                <a:spcPct val="50000"/>
              </a:spcBef>
              <a:buFontTx/>
              <a:buChar char="-"/>
            </a:pPr>
            <a:endParaRPr lang="en-US" b="1" dirty="0" smtClean="0">
              <a:latin typeface="Arial" charset="0"/>
            </a:endParaRPr>
          </a:p>
          <a:p>
            <a:pPr marL="457200" indent="-457200" algn="just">
              <a:spcBef>
                <a:spcPct val="50000"/>
              </a:spcBef>
              <a:buFontTx/>
              <a:buChar char="-"/>
            </a:pPr>
            <a:endParaRPr lang="en-US" b="1" dirty="0">
              <a:latin typeface="Arial" charset="0"/>
            </a:endParaRPr>
          </a:p>
          <a:p>
            <a:pPr marL="457200" indent="-457200" algn="just">
              <a:spcBef>
                <a:spcPct val="50000"/>
              </a:spcBef>
              <a:buFontTx/>
              <a:buChar char="-"/>
            </a:pPr>
            <a:endParaRPr lang="en-US" b="1" dirty="0" smtClean="0">
              <a:latin typeface="Arial" charset="0"/>
            </a:endParaRPr>
          </a:p>
          <a:p>
            <a:pPr marL="457200" indent="-457200" algn="just">
              <a:spcBef>
                <a:spcPct val="50000"/>
              </a:spcBef>
              <a:buFontTx/>
              <a:buChar char="-"/>
            </a:pPr>
            <a:endParaRPr lang="en-US" b="1" dirty="0" smtClean="0">
              <a:latin typeface="Arial" charset="0"/>
            </a:endParaRPr>
          </a:p>
          <a:p>
            <a:pPr marL="457200" indent="-457200" algn="just">
              <a:spcBef>
                <a:spcPct val="50000"/>
              </a:spcBef>
              <a:buFontTx/>
              <a:buChar char="-"/>
            </a:pPr>
            <a:endParaRPr lang="en-US" b="1" dirty="0">
              <a:latin typeface="Arial" charset="0"/>
            </a:endParaRPr>
          </a:p>
          <a:p>
            <a:pPr algn="just">
              <a:spcBef>
                <a:spcPct val="50000"/>
              </a:spcBef>
            </a:pPr>
            <a:endParaRPr lang="en-US" dirty="0">
              <a:latin typeface="Arial" charset="0"/>
            </a:endParaRPr>
          </a:p>
          <a:p>
            <a:pPr algn="just">
              <a:spcBef>
                <a:spcPct val="50000"/>
              </a:spcBef>
            </a:pPr>
            <a:endParaRPr lang="hr-HR" dirty="0" smtClean="0">
              <a:latin typeface="Arial" charset="0"/>
            </a:endParaRPr>
          </a:p>
          <a:p>
            <a:pPr algn="just">
              <a:spcBef>
                <a:spcPct val="50000"/>
              </a:spcBef>
            </a:pPr>
            <a:endParaRPr lang="hr-HR" dirty="0">
              <a:latin typeface="Arial" charset="0"/>
            </a:endParaRPr>
          </a:p>
          <a:p>
            <a:pPr algn="just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0152" y="1526046"/>
            <a:ext cx="2203704" cy="5303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311908" y="3227832"/>
            <a:ext cx="2203704" cy="5303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403348" y="3252216"/>
            <a:ext cx="2203704" cy="5303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555748" y="3404616"/>
            <a:ext cx="2203704" cy="5303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5" name="Diagram 4"/>
          <p:cNvGraphicFramePr/>
          <p:nvPr>
            <p:extLst/>
          </p:nvPr>
        </p:nvGraphicFramePr>
        <p:xfrm>
          <a:off x="1062182" y="1551400"/>
          <a:ext cx="8128000" cy="12063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Diagram 5"/>
          <p:cNvGraphicFramePr/>
          <p:nvPr>
            <p:extLst/>
          </p:nvPr>
        </p:nvGraphicFramePr>
        <p:xfrm>
          <a:off x="1062182" y="3099704"/>
          <a:ext cx="8128000" cy="1603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91062" y="5067569"/>
            <a:ext cx="829912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dirty="0">
                <a:latin typeface="Arial" charset="0"/>
              </a:rPr>
              <a:t>K</a:t>
            </a:r>
            <a:r>
              <a:rPr lang="hr-HR" b="1" dirty="0">
                <a:latin typeface="Arial" charset="0"/>
              </a:rPr>
              <a:t>ognitivni procesi kao </a:t>
            </a:r>
            <a:r>
              <a:rPr lang="hr-HR" b="1" dirty="0" smtClean="0">
                <a:latin typeface="Arial" charset="0"/>
              </a:rPr>
              <a:t>medijatori</a:t>
            </a:r>
            <a:r>
              <a:rPr lang="sr-Latn-RS" b="1" dirty="0" smtClean="0">
                <a:latin typeface="Arial" charset="0"/>
              </a:rPr>
              <a:t>:</a:t>
            </a:r>
            <a:endParaRPr lang="en-US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hr-HR" dirty="0" smtClean="0">
                <a:solidFill>
                  <a:schemeClr val="tx2"/>
                </a:solidFill>
                <a:latin typeface="Arial" charset="0"/>
              </a:rPr>
              <a:t>KBT </a:t>
            </a:r>
            <a:r>
              <a:rPr lang="hr-HR" dirty="0">
                <a:solidFill>
                  <a:schemeClr val="tx2"/>
                </a:solidFill>
                <a:latin typeface="Arial" charset="0"/>
              </a:rPr>
              <a:t>model emocionalnog reagovanja</a:t>
            </a:r>
            <a:br>
              <a:rPr lang="hr-HR" dirty="0">
                <a:solidFill>
                  <a:schemeClr val="tx2"/>
                </a:solidFill>
                <a:latin typeface="Arial" charset="0"/>
              </a:rPr>
            </a:br>
            <a:r>
              <a:rPr lang="hr-HR" dirty="0">
                <a:solidFill>
                  <a:schemeClr val="tx2"/>
                </a:solidFill>
                <a:latin typeface="Arial" charset="0"/>
              </a:rPr>
              <a:t>Kognitivističke teorije </a:t>
            </a:r>
            <a:r>
              <a:rPr lang="hr-HR" dirty="0" smtClean="0">
                <a:solidFill>
                  <a:schemeClr val="tx2"/>
                </a:solidFill>
                <a:latin typeface="Arial" charset="0"/>
              </a:rPr>
              <a:t>motivacije</a:t>
            </a:r>
            <a:endParaRPr lang="en-US" dirty="0">
              <a:solidFill>
                <a:schemeClr val="tx2"/>
              </a:solidFill>
              <a:latin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795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7892" y="1350047"/>
            <a:ext cx="9869425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Latn-RS" sz="2400" dirty="0"/>
              <a:t>	</a:t>
            </a:r>
            <a:r>
              <a:rPr lang="sr-Latn-RS" sz="2400" dirty="0">
                <a:solidFill>
                  <a:srgbClr val="002060"/>
                </a:solidFill>
              </a:rPr>
              <a:t>Exp. </a:t>
            </a:r>
            <a:r>
              <a:rPr lang="sr-Latn-RS" sz="2400" b="1" dirty="0">
                <a:solidFill>
                  <a:srgbClr val="002060"/>
                </a:solidFill>
              </a:rPr>
              <a:t>Nabacivanje </a:t>
            </a:r>
            <a:r>
              <a:rPr lang="sr-Latn-RS" sz="2400" b="1" dirty="0" smtClean="0">
                <a:solidFill>
                  <a:srgbClr val="002060"/>
                </a:solidFill>
              </a:rPr>
              <a:t>prstenova </a:t>
            </a:r>
            <a:r>
              <a:rPr lang="sr-Latn-RS" sz="2400" b="1" dirty="0">
                <a:solidFill>
                  <a:srgbClr val="002060"/>
                </a:solidFill>
              </a:rPr>
              <a:t>na klin, rastojanje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sr-Latn-RS" sz="2400" b="1" dirty="0">
                <a:solidFill>
                  <a:srgbClr val="002060"/>
                </a:solidFill>
              </a:rPr>
              <a:t>od jedne do 15 </a:t>
            </a:r>
            <a:r>
              <a:rPr lang="sr-Latn-RS" sz="2400" b="1" dirty="0" smtClean="0">
                <a:solidFill>
                  <a:srgbClr val="002060"/>
                </a:solidFill>
              </a:rPr>
              <a:t>stopa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dirty="0" smtClean="0">
                <a:solidFill>
                  <a:srgbClr val="002060"/>
                </a:solidFill>
              </a:rPr>
              <a:t>–</a:t>
            </a:r>
          </a:p>
          <a:p>
            <a:pPr marL="457200" indent="-457200" algn="just">
              <a:buAutoNum type="arabicPeriod"/>
            </a:pPr>
            <a:r>
              <a:rPr lang="en-US" sz="2400" dirty="0" err="1" smtClean="0">
                <a:solidFill>
                  <a:srgbClr val="002060"/>
                </a:solidFill>
              </a:rPr>
              <a:t>Grupa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koja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bira</a:t>
            </a:r>
            <a:r>
              <a:rPr lang="en-US" sz="2400" dirty="0" smtClean="0">
                <a:solidFill>
                  <a:srgbClr val="002060"/>
                </a:solidFill>
              </a:rPr>
              <a:t> da </a:t>
            </a:r>
            <a:r>
              <a:rPr lang="en-US" sz="2400" dirty="0" err="1" smtClean="0">
                <a:solidFill>
                  <a:srgbClr val="002060"/>
                </a:solidFill>
              </a:rPr>
              <a:t>baca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iz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blizine</a:t>
            </a:r>
            <a:endParaRPr lang="en-US" sz="2400" dirty="0" smtClean="0">
              <a:solidFill>
                <a:srgbClr val="002060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400" dirty="0" err="1" smtClean="0">
                <a:solidFill>
                  <a:srgbClr val="002060"/>
                </a:solidFill>
              </a:rPr>
              <a:t>Grupa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koja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bira</a:t>
            </a:r>
            <a:r>
              <a:rPr lang="en-US" sz="2400" dirty="0" smtClean="0">
                <a:solidFill>
                  <a:srgbClr val="002060"/>
                </a:solidFill>
              </a:rPr>
              <a:t> da </a:t>
            </a:r>
            <a:r>
              <a:rPr lang="en-US" sz="2400" dirty="0" err="1" smtClean="0">
                <a:solidFill>
                  <a:srgbClr val="002060"/>
                </a:solidFill>
              </a:rPr>
              <a:t>baca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iz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velike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udaljenosti</a:t>
            </a:r>
            <a:endParaRPr lang="en-US" sz="2400" dirty="0" smtClean="0">
              <a:solidFill>
                <a:srgbClr val="002060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400" dirty="0" err="1" smtClean="0">
                <a:solidFill>
                  <a:srgbClr val="002060"/>
                </a:solidFill>
              </a:rPr>
              <a:t>Grupa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koja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bira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srednju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udaljenost</a:t>
            </a:r>
            <a:r>
              <a:rPr lang="en-US" sz="2400" dirty="0" smtClean="0">
                <a:solidFill>
                  <a:srgbClr val="002060"/>
                </a:solidFill>
              </a:rPr>
              <a:t> (</a:t>
            </a:r>
            <a:r>
              <a:rPr lang="en-US" sz="2400" dirty="0" err="1" smtClean="0">
                <a:solidFill>
                  <a:srgbClr val="002060"/>
                </a:solidFill>
              </a:rPr>
              <a:t>verovatno</a:t>
            </a:r>
            <a:r>
              <a:rPr lang="sr-Latn-RS" sz="2400" dirty="0" smtClean="0">
                <a:solidFill>
                  <a:srgbClr val="002060"/>
                </a:solidFill>
              </a:rPr>
              <a:t>ća pogađanja 50%</a:t>
            </a:r>
            <a:r>
              <a:rPr lang="en-US" sz="2400" dirty="0" smtClean="0">
                <a:solidFill>
                  <a:srgbClr val="002060"/>
                </a:solidFill>
              </a:rPr>
              <a:t>)</a:t>
            </a:r>
            <a:r>
              <a:rPr lang="sr-Latn-RS" sz="2400" dirty="0" smtClean="0">
                <a:solidFill>
                  <a:srgbClr val="002060"/>
                </a:solidFill>
              </a:rPr>
              <a:t>, </a:t>
            </a:r>
            <a:r>
              <a:rPr lang="en-US" sz="2000" dirty="0">
                <a:solidFill>
                  <a:srgbClr val="002060"/>
                </a:solidFill>
              </a:rPr>
              <a:t>(Atkinson </a:t>
            </a:r>
            <a:r>
              <a:rPr lang="en-US" sz="2000" dirty="0" err="1">
                <a:solidFill>
                  <a:srgbClr val="002060"/>
                </a:solidFill>
              </a:rPr>
              <a:t>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Rajnor</a:t>
            </a:r>
            <a:r>
              <a:rPr lang="en-US" sz="2000" dirty="0">
                <a:solidFill>
                  <a:srgbClr val="002060"/>
                </a:solidFill>
              </a:rPr>
              <a:t>, 1978) </a:t>
            </a:r>
            <a:endParaRPr lang="sr-Latn-RS" sz="2000" dirty="0" smtClean="0">
              <a:solidFill>
                <a:srgbClr val="002060"/>
              </a:solidFill>
            </a:endParaRPr>
          </a:p>
          <a:p>
            <a:pPr marL="457200" indent="-457200" algn="just">
              <a:buAutoNum type="arabicPeriod"/>
            </a:pPr>
            <a:endParaRPr lang="sr-Latn-RS" sz="2000" dirty="0">
              <a:solidFill>
                <a:srgbClr val="FF0000"/>
              </a:solidFill>
            </a:endParaRPr>
          </a:p>
          <a:p>
            <a:pPr algn="just"/>
            <a:endParaRPr lang="sr-Latn-RS" sz="2000" dirty="0">
              <a:solidFill>
                <a:srgbClr val="FF0000"/>
              </a:solidFill>
            </a:endParaRPr>
          </a:p>
          <a:p>
            <a:endParaRPr lang="sr-Latn-RS" sz="2400" dirty="0" smtClean="0"/>
          </a:p>
          <a:p>
            <a:endParaRPr lang="sr-Latn-RS" sz="2400" dirty="0"/>
          </a:p>
          <a:p>
            <a:endParaRPr lang="sr-Latn-RS" sz="2400" dirty="0" smtClean="0"/>
          </a:p>
          <a:p>
            <a:endParaRPr lang="sr-Latn-RS" sz="2400" dirty="0"/>
          </a:p>
          <a:p>
            <a:endParaRPr lang="sr-Latn-RS" sz="2400" dirty="0" smtClean="0"/>
          </a:p>
          <a:p>
            <a:endParaRPr lang="sr-Latn-R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62444" y="166530"/>
            <a:ext cx="8229600" cy="91275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200" dirty="0" smtClean="0">
                <a:latin typeface="Arial" charset="0"/>
              </a:rPr>
              <a:t>Motivacija kao kognicija</a:t>
            </a:r>
            <a:r>
              <a:rPr lang="sr-Latn-RS" sz="3200" dirty="0" smtClean="0">
                <a:latin typeface="Arial" charset="0"/>
              </a:rPr>
              <a:t>/iskustvo</a:t>
            </a:r>
            <a:r>
              <a:rPr lang="hr-HR" sz="3200" dirty="0" smtClean="0">
                <a:latin typeface="Arial" charset="0"/>
              </a:rPr>
              <a:t> </a:t>
            </a:r>
          </a:p>
          <a:p>
            <a:r>
              <a:rPr lang="hr-HR" sz="3200" dirty="0" smtClean="0">
                <a:latin typeface="Arial" charset="0"/>
              </a:rPr>
              <a:t>o vlastitim mogućnostima - 1</a:t>
            </a:r>
            <a:endParaRPr lang="en-US" sz="3200" b="1" dirty="0"/>
          </a:p>
        </p:txBody>
      </p:sp>
      <p:graphicFrame>
        <p:nvGraphicFramePr>
          <p:cNvPr id="2" name="Diagram 1"/>
          <p:cNvGraphicFramePr/>
          <p:nvPr>
            <p:extLst/>
          </p:nvPr>
        </p:nvGraphicFramePr>
        <p:xfrm>
          <a:off x="397409" y="5015126"/>
          <a:ext cx="11350290" cy="1376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7409" y="3499578"/>
            <a:ext cx="93192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Oni koji streme ka uspehu?</a:t>
            </a:r>
          </a:p>
          <a:p>
            <a:r>
              <a:rPr lang="sr-Latn-RS" sz="2400" dirty="0"/>
              <a:t>Oni koji su usmereni na izbegavanje neuspeha?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822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4763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hr-HR" sz="3200" dirty="0">
                <a:latin typeface="Arial" charset="0"/>
              </a:rPr>
              <a:t>Motivacija kao kognicija</a:t>
            </a:r>
            <a:r>
              <a:rPr lang="sr-Latn-RS" sz="3200" dirty="0">
                <a:latin typeface="Arial" charset="0"/>
              </a:rPr>
              <a:t>/iskustvo</a:t>
            </a:r>
            <a:r>
              <a:rPr lang="hr-HR" sz="3200" dirty="0">
                <a:latin typeface="Arial" charset="0"/>
              </a:rPr>
              <a:t> </a:t>
            </a:r>
            <a:br>
              <a:rPr lang="hr-HR" sz="3200" dirty="0">
                <a:latin typeface="Arial" charset="0"/>
              </a:rPr>
            </a:br>
            <a:r>
              <a:rPr lang="hr-HR" sz="3200" dirty="0">
                <a:latin typeface="Arial" charset="0"/>
              </a:rPr>
              <a:t>o vlastitim </a:t>
            </a:r>
            <a:r>
              <a:rPr lang="hr-HR" sz="3200" dirty="0" smtClean="0">
                <a:latin typeface="Arial" charset="0"/>
              </a:rPr>
              <a:t>mogućnostima - 2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434" y="4956872"/>
            <a:ext cx="10515600" cy="1458848"/>
          </a:xfrm>
        </p:spPr>
        <p:txBody>
          <a:bodyPr>
            <a:normAutofit/>
          </a:bodyPr>
          <a:lstStyle/>
          <a:p>
            <a:r>
              <a:rPr lang="sr-Latn-CS" sz="2400" dirty="0" smtClean="0">
                <a:solidFill>
                  <a:srgbClr val="002060"/>
                </a:solidFill>
              </a:rPr>
              <a:t>Wigfield</a:t>
            </a:r>
            <a:r>
              <a:rPr lang="sr-Latn-CS" sz="2400" dirty="0">
                <a:solidFill>
                  <a:srgbClr val="002060"/>
                </a:solidFill>
              </a:rPr>
              <a:t>, 1995: </a:t>
            </a:r>
            <a:r>
              <a:rPr lang="sr-Latn-CS" sz="2400" i="1" dirty="0">
                <a:solidFill>
                  <a:srgbClr val="002060"/>
                </a:solidFill>
              </a:rPr>
              <a:t>školski uspeh</a:t>
            </a:r>
            <a:r>
              <a:rPr lang="sr-Latn-CS" sz="2400" dirty="0">
                <a:solidFill>
                  <a:srgbClr val="002060"/>
                </a:solidFill>
              </a:rPr>
              <a:t> se najuspešnije predviđa na osnovu informacija –</a:t>
            </a:r>
            <a:br>
              <a:rPr lang="sr-Latn-CS" sz="2400" dirty="0">
                <a:solidFill>
                  <a:srgbClr val="002060"/>
                </a:solidFill>
              </a:rPr>
            </a:br>
            <a:r>
              <a:rPr lang="sr-Latn-CS" sz="2400" dirty="0">
                <a:solidFill>
                  <a:srgbClr val="002060"/>
                </a:solidFill>
              </a:rPr>
              <a:t>- o </a:t>
            </a:r>
            <a:r>
              <a:rPr lang="sr-Latn-CS" sz="2400" b="1" dirty="0">
                <a:solidFill>
                  <a:srgbClr val="002060"/>
                </a:solidFill>
              </a:rPr>
              <a:t>stepenu uverenosti učenika da mogu postići </a:t>
            </a:r>
            <a:r>
              <a:rPr lang="sr-Latn-CS" sz="2400" b="1" dirty="0" smtClean="0">
                <a:solidFill>
                  <a:srgbClr val="002060"/>
                </a:solidFill>
              </a:rPr>
              <a:t>uspeh </a:t>
            </a:r>
            <a:r>
              <a:rPr lang="sr-Latn-CS" sz="2400" dirty="0" smtClean="0">
                <a:solidFill>
                  <a:srgbClr val="002060"/>
                </a:solidFill>
              </a:rPr>
              <a:t>(</a:t>
            </a:r>
            <a:r>
              <a:rPr lang="sr-Latn-CS" sz="2400" dirty="0" smtClean="0"/>
              <a:t>uspešnije </a:t>
            </a:r>
            <a:r>
              <a:rPr lang="sr-Latn-CS" sz="2400" dirty="0"/>
              <a:t>nego kada imamo informaciju o sposobnostima).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26581" y="1690688"/>
            <a:ext cx="870623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400" dirty="0"/>
              <a:t>Kako su oni došli do te svoje procene/uverenja</a:t>
            </a:r>
            <a:r>
              <a:rPr lang="sr-Latn-RS" sz="2400" dirty="0" smtClean="0"/>
              <a:t>?</a:t>
            </a:r>
          </a:p>
          <a:p>
            <a:r>
              <a:rPr lang="sr-Latn-RS" sz="2400" dirty="0" smtClean="0"/>
              <a:t> </a:t>
            </a:r>
          </a:p>
          <a:p>
            <a:r>
              <a:rPr lang="sr-Latn-RS" sz="2400" dirty="0" smtClean="0"/>
              <a:t>U datom trenutku </a:t>
            </a:r>
            <a:r>
              <a:rPr lang="sr-Latn-RS" sz="2400" dirty="0"/>
              <a:t>ili je on rezultat njihovih pređašnih </a:t>
            </a:r>
            <a:endParaRPr lang="sr-Latn-RS" sz="2400" dirty="0" smtClean="0"/>
          </a:p>
          <a:p>
            <a:r>
              <a:rPr lang="sr-Latn-RS" sz="2400" dirty="0" smtClean="0"/>
              <a:t>iskustava </a:t>
            </a:r>
            <a:r>
              <a:rPr lang="sr-Latn-RS" sz="2400" dirty="0"/>
              <a:t>sa uspehom i neuspehom </a:t>
            </a:r>
            <a:r>
              <a:rPr lang="sr-Latn-RS" sz="2400" dirty="0" smtClean="0"/>
              <a:t>u </a:t>
            </a:r>
            <a:r>
              <a:rPr lang="sr-Latn-RS" sz="2400" dirty="0"/>
              <a:t>drugim oblastima svog života? </a:t>
            </a:r>
            <a:endParaRPr lang="sr-Latn-RS" sz="2400" dirty="0" smtClean="0"/>
          </a:p>
          <a:p>
            <a:endParaRPr lang="sr-Latn-RS" sz="2400" dirty="0" smtClean="0"/>
          </a:p>
          <a:p>
            <a:r>
              <a:rPr lang="sr-Latn-RS" sz="2400" dirty="0" smtClean="0"/>
              <a:t>Koliko </a:t>
            </a:r>
            <a:r>
              <a:rPr lang="sr-Latn-RS" sz="2400" dirty="0"/>
              <a:t>daleko </a:t>
            </a:r>
            <a:r>
              <a:rPr lang="sr-Latn-RS" sz="2400" dirty="0" smtClean="0"/>
              <a:t>kroz ličnu biografiju dosežu </a:t>
            </a:r>
            <a:r>
              <a:rPr lang="sr-Latn-RS" sz="2400" dirty="0"/>
              <a:t>ova iskustva?</a:t>
            </a:r>
          </a:p>
          <a:p>
            <a:endParaRPr lang="sr-Latn-R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313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2296" y="1130466"/>
            <a:ext cx="11167544" cy="7386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b="1" dirty="0" err="1"/>
              <a:t>Motivacija</a:t>
            </a:r>
            <a:r>
              <a:rPr lang="en-US" sz="2400" b="1" dirty="0"/>
              <a:t> </a:t>
            </a:r>
            <a:r>
              <a:rPr lang="en-US" sz="2400" b="1" dirty="0" err="1"/>
              <a:t>za</a:t>
            </a:r>
            <a:r>
              <a:rPr lang="en-US" sz="2400" b="1" dirty="0"/>
              <a:t> </a:t>
            </a:r>
            <a:r>
              <a:rPr lang="en-US" sz="2400" b="1" dirty="0" err="1"/>
              <a:t>postignućem</a:t>
            </a:r>
            <a:r>
              <a:rPr lang="en-US" sz="2400" b="1" dirty="0"/>
              <a:t> = </a:t>
            </a:r>
            <a:r>
              <a:rPr lang="sr-Latn-RS" sz="2400" b="1" dirty="0"/>
              <a:t>(</a:t>
            </a:r>
            <a:r>
              <a:rPr lang="en-US" sz="2400" b="1" dirty="0" err="1"/>
              <a:t>težnja</a:t>
            </a:r>
            <a:r>
              <a:rPr lang="en-US" sz="2400" b="1" dirty="0"/>
              <a:t> </a:t>
            </a:r>
            <a:r>
              <a:rPr lang="en-US" sz="2400" b="1" dirty="0" err="1"/>
              <a:t>za</a:t>
            </a:r>
            <a:r>
              <a:rPr lang="en-US" sz="2400" b="1" dirty="0"/>
              <a:t> </a:t>
            </a:r>
            <a:r>
              <a:rPr lang="en-US" sz="2400" b="1" dirty="0" err="1"/>
              <a:t>uspehom</a:t>
            </a:r>
            <a:r>
              <a:rPr lang="sr-Latn-RS" sz="2400" b="1" dirty="0"/>
              <a:t>)</a:t>
            </a:r>
            <a:r>
              <a:rPr lang="en-US" sz="2400" b="1" dirty="0"/>
              <a:t> – </a:t>
            </a:r>
            <a:r>
              <a:rPr lang="sr-Latn-RS" sz="2400" b="1" dirty="0"/>
              <a:t>(</a:t>
            </a:r>
            <a:r>
              <a:rPr lang="en-US" sz="2400" b="1" dirty="0" err="1"/>
              <a:t>težnja</a:t>
            </a:r>
            <a:r>
              <a:rPr lang="en-US" sz="2400" b="1" dirty="0"/>
              <a:t> </a:t>
            </a:r>
            <a:r>
              <a:rPr lang="en-US" sz="2400" b="1" dirty="0" err="1"/>
              <a:t>za</a:t>
            </a:r>
            <a:r>
              <a:rPr lang="en-US" sz="2400" b="1" dirty="0"/>
              <a:t> </a:t>
            </a:r>
            <a:r>
              <a:rPr lang="en-US" sz="2400" b="1" dirty="0" err="1"/>
              <a:t>izbegavanjem</a:t>
            </a:r>
            <a:r>
              <a:rPr lang="en-US" sz="2400" b="1" dirty="0"/>
              <a:t> </a:t>
            </a:r>
            <a:r>
              <a:rPr lang="en-US" sz="2400" b="1" dirty="0" err="1"/>
              <a:t>neuspeha</a:t>
            </a:r>
            <a:r>
              <a:rPr lang="sr-Latn-RS" sz="2400" b="1" dirty="0"/>
              <a:t>)</a:t>
            </a:r>
            <a:endParaRPr lang="en-US" sz="2400" b="1" dirty="0"/>
          </a:p>
          <a:p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82296" y="1612205"/>
            <a:ext cx="95498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RS" u="sng" dirty="0" smtClean="0"/>
          </a:p>
          <a:p>
            <a:r>
              <a:rPr lang="sr-Latn-RS" sz="2400" u="sng" dirty="0" smtClean="0"/>
              <a:t>Osobe</a:t>
            </a:r>
            <a:r>
              <a:rPr lang="sr-Latn-RS" sz="2400" dirty="0" smtClean="0"/>
              <a:t> </a:t>
            </a:r>
            <a:r>
              <a:rPr lang="sr-Latn-RS" sz="2400" dirty="0"/>
              <a:t>koje se usredsređuju </a:t>
            </a:r>
            <a:r>
              <a:rPr lang="sr-Latn-RS" sz="2400" u="sng" dirty="0"/>
              <a:t>na postizanje </a:t>
            </a:r>
            <a:r>
              <a:rPr lang="sr-Latn-RS" sz="2400" u="sng" dirty="0" smtClean="0"/>
              <a:t>uspeha</a:t>
            </a:r>
            <a:r>
              <a:rPr lang="sr-Latn-RS" sz="2400" u="sng" dirty="0"/>
              <a:t> </a:t>
            </a:r>
            <a:endParaRPr lang="sr-Latn-RS" sz="2400" u="sng" dirty="0" smtClean="0"/>
          </a:p>
          <a:p>
            <a:r>
              <a:rPr lang="sr-Latn-RS" sz="2400" u="sng" dirty="0" smtClean="0"/>
              <a:t>Osobe</a:t>
            </a:r>
            <a:r>
              <a:rPr lang="sr-Latn-RS" sz="2400" dirty="0" smtClean="0"/>
              <a:t> </a:t>
            </a:r>
            <a:r>
              <a:rPr lang="sr-Latn-RS" sz="2400" dirty="0"/>
              <a:t>koje se </a:t>
            </a:r>
            <a:r>
              <a:rPr lang="sr-Latn-RS" sz="2400" dirty="0" smtClean="0"/>
              <a:t>usredsređuju </a:t>
            </a:r>
            <a:r>
              <a:rPr lang="sr-Latn-RS" sz="2400" u="sng" dirty="0"/>
              <a:t>na izbegavanje </a:t>
            </a:r>
            <a:r>
              <a:rPr lang="sr-Latn-RS" sz="2400" u="sng" dirty="0" smtClean="0"/>
              <a:t>neuspeha</a:t>
            </a:r>
          </a:p>
          <a:p>
            <a:r>
              <a:rPr lang="sr-Latn-RS" sz="2400" u="sng" dirty="0" smtClean="0"/>
              <a:t>Osobe u kojima su jednako jake obe težnje </a:t>
            </a:r>
          </a:p>
          <a:p>
            <a:endParaRPr lang="sr-Latn-RS" u="sng" dirty="0">
              <a:solidFill>
                <a:srgbClr val="CC0099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98120" y="0"/>
            <a:ext cx="10515600" cy="1024763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hr-HR" sz="3200" dirty="0">
                <a:latin typeface="Arial" charset="0"/>
              </a:rPr>
              <a:t>Motivacija kao kognicija</a:t>
            </a:r>
            <a:r>
              <a:rPr lang="sr-Latn-RS" sz="3200" dirty="0">
                <a:latin typeface="Arial" charset="0"/>
              </a:rPr>
              <a:t>/iskustvo</a:t>
            </a:r>
            <a:r>
              <a:rPr lang="hr-HR" sz="3200" dirty="0">
                <a:latin typeface="Arial" charset="0"/>
              </a:rPr>
              <a:t> </a:t>
            </a:r>
            <a:br>
              <a:rPr lang="hr-HR" sz="3200" dirty="0">
                <a:latin typeface="Arial" charset="0"/>
              </a:rPr>
            </a:br>
            <a:r>
              <a:rPr lang="hr-HR" sz="3200" dirty="0">
                <a:latin typeface="Arial" charset="0"/>
              </a:rPr>
              <a:t>o vlastitim </a:t>
            </a:r>
            <a:r>
              <a:rPr lang="hr-HR" sz="3200" dirty="0" smtClean="0">
                <a:latin typeface="Arial" charset="0"/>
              </a:rPr>
              <a:t>mogućnostima - 3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98120" y="3366531"/>
            <a:ext cx="41635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>
                <a:solidFill>
                  <a:srgbClr val="CC0099"/>
                </a:solidFill>
              </a:rPr>
              <a:t>Zašto je neuspeh tako opasan?</a:t>
            </a:r>
          </a:p>
          <a:p>
            <a:r>
              <a:rPr lang="sr-Latn-RS" sz="2400" dirty="0">
                <a:solidFill>
                  <a:srgbClr val="CC0099"/>
                </a:solidFill>
              </a:rPr>
              <a:t>Preterano ambiciozan učenik</a:t>
            </a:r>
            <a:r>
              <a:rPr lang="sr-Latn-RS" sz="2400" dirty="0" smtClean="0">
                <a:solidFill>
                  <a:srgbClr val="CC0099"/>
                </a:solidFill>
              </a:rPr>
              <a:t>?</a:t>
            </a:r>
          </a:p>
          <a:p>
            <a:endParaRPr lang="sr-Latn-RS" sz="2400" dirty="0">
              <a:solidFill>
                <a:srgbClr val="CC0099"/>
              </a:solidFill>
            </a:endParaRPr>
          </a:p>
          <a:p>
            <a:endParaRPr lang="sr-Latn-RS" dirty="0">
              <a:solidFill>
                <a:srgbClr val="CC0099"/>
              </a:solidFill>
            </a:endParaRPr>
          </a:p>
          <a:p>
            <a:endParaRPr lang="en-US" dirty="0"/>
          </a:p>
        </p:txBody>
      </p:sp>
      <p:graphicFrame>
        <p:nvGraphicFramePr>
          <p:cNvPr id="8" name="Diagram 7"/>
          <p:cNvGraphicFramePr/>
          <p:nvPr/>
        </p:nvGraphicFramePr>
        <p:xfrm>
          <a:off x="198120" y="4243694"/>
          <a:ext cx="11131296" cy="25630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55369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Graphic spid="8" grpId="1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5744"/>
            <a:ext cx="10515600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sr-Latn-RS" sz="3200" dirty="0" smtClean="0">
                <a:solidFill>
                  <a:srgbClr val="0000FF"/>
                </a:solidFill>
              </a:rPr>
              <a:t> </a:t>
            </a:r>
            <a:r>
              <a:rPr lang="sr-Latn-RS" sz="3200" dirty="0"/>
              <a:t/>
            </a:r>
            <a:br>
              <a:rPr lang="sr-Latn-RS" sz="3200" dirty="0"/>
            </a:br>
            <a:r>
              <a:rPr lang="sr-Latn-RS" sz="3200" b="1" dirty="0" smtClean="0"/>
              <a:t>U </a:t>
            </a:r>
            <a:r>
              <a:rPr lang="sr-Latn-RS" sz="3200" b="1" dirty="0"/>
              <a:t>situacijama </a:t>
            </a:r>
            <a:r>
              <a:rPr lang="sr-Latn-RS" sz="3200" b="1" dirty="0" smtClean="0"/>
              <a:t>neuspeha </a:t>
            </a:r>
            <a:r>
              <a:rPr lang="sr-Latn-RS" sz="3200" dirty="0" smtClean="0"/>
              <a:t>-</a:t>
            </a:r>
            <a:r>
              <a:rPr lang="sr-Latn-RS" sz="3200" dirty="0"/>
              <a:t/>
            </a:r>
            <a:br>
              <a:rPr lang="sr-Latn-RS" sz="3200" dirty="0"/>
            </a:br>
            <a:r>
              <a:rPr lang="sr-Latn-RS" sz="3200" dirty="0" smtClean="0"/>
              <a:t>šta </a:t>
            </a:r>
            <a:r>
              <a:rPr lang="sr-Latn-RS" sz="3200" dirty="0"/>
              <a:t>učenici govore </a:t>
            </a:r>
            <a:r>
              <a:rPr lang="sr-Latn-RS" sz="3200" dirty="0" smtClean="0"/>
              <a:t>sebi</a:t>
            </a:r>
            <a:r>
              <a:rPr lang="sr-Latn-RS" sz="3200" b="1" dirty="0"/>
              <a:t> </a:t>
            </a:r>
            <a:r>
              <a:rPr lang="sr-Latn-RS" sz="3200" b="1" dirty="0" smtClean="0"/>
              <a:t>(unutrašnji govor)</a:t>
            </a:r>
            <a:r>
              <a:rPr lang="sr-Latn-RS" sz="3200" dirty="0"/>
              <a:t/>
            </a:r>
            <a:br>
              <a:rPr lang="sr-Latn-R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30 dečaka +30 devojčica, 5. razred</a:t>
            </a:r>
          </a:p>
          <a:p>
            <a:r>
              <a:rPr lang="sr-Latn-RS" dirty="0"/>
              <a:t>Zadaci izvođenja zaključaka – uočavanje pravilnosti u rasporedu geometrijskih figura – boja, oblik</a:t>
            </a:r>
          </a:p>
          <a:p>
            <a:r>
              <a:rPr lang="sr-Latn-RS" dirty="0" smtClean="0"/>
              <a:t>namerno izazivanje osećanja neuspeha.</a:t>
            </a:r>
          </a:p>
          <a:p>
            <a:endParaRPr lang="sr-Latn-RS" dirty="0" smtClean="0"/>
          </a:p>
          <a:p>
            <a:r>
              <a:rPr lang="sr-Latn-RS" dirty="0" smtClean="0"/>
              <a:t>Deca su pitana o čemu su razmišljala tokom rada na zadatku kada su se suočavala sa neuspehom </a:t>
            </a:r>
            <a:r>
              <a:rPr lang="sr-Latn-RS" dirty="0"/>
              <a:t>- </a:t>
            </a:r>
            <a:r>
              <a:rPr lang="sr-Latn-RS" dirty="0">
                <a:solidFill>
                  <a:srgbClr val="CC0099"/>
                </a:solidFill>
              </a:rPr>
              <a:t>da rečima glasno opisuju sve o čemu razmišljaju dok rešavaju </a:t>
            </a:r>
            <a:r>
              <a:rPr lang="sr-Latn-RS" dirty="0" smtClean="0">
                <a:solidFill>
                  <a:srgbClr val="CC0099"/>
                </a:solidFill>
              </a:rPr>
              <a:t>zadatak.</a:t>
            </a:r>
          </a:p>
          <a:p>
            <a:endParaRPr lang="sr-Latn-RS" dirty="0"/>
          </a:p>
          <a:p>
            <a:endParaRPr lang="sr-Latn-R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68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1673"/>
            <a:ext cx="10515600" cy="146901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sr-Latn-RS" dirty="0" smtClean="0">
                <a:solidFill>
                  <a:srgbClr val="FF3399"/>
                </a:solidFill>
              </a:rPr>
              <a:t/>
            </a:r>
            <a:br>
              <a:rPr lang="sr-Latn-RS" dirty="0" smtClean="0">
                <a:solidFill>
                  <a:srgbClr val="FF3399"/>
                </a:solidFill>
              </a:rPr>
            </a:br>
            <a:r>
              <a:rPr lang="sr-Latn-RS" sz="3600" dirty="0" smtClean="0"/>
              <a:t>U </a:t>
            </a:r>
            <a:r>
              <a:rPr lang="sr-Latn-RS" sz="3600" dirty="0"/>
              <a:t>situaciji </a:t>
            </a:r>
            <a:r>
              <a:rPr lang="sr-Latn-RS" sz="3600" dirty="0" smtClean="0"/>
              <a:t>neuspeha -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sr-Latn-RS" sz="3600" u="sng" dirty="0" smtClean="0"/>
              <a:t>isti nivo sposobnosti, ali različite kognicije</a:t>
            </a:r>
            <a:r>
              <a:rPr lang="sr-Latn-RS" sz="3600" dirty="0" smtClean="0"/>
              <a:t>/ciljevi </a:t>
            </a:r>
            <a:r>
              <a:rPr lang="sr-Latn-RS" dirty="0" smtClean="0"/>
              <a:t>- </a:t>
            </a:r>
            <a:r>
              <a:rPr lang="sr-Latn-RS" dirty="0"/>
              <a:t/>
            </a:r>
            <a:br>
              <a:rPr lang="sr-Latn-R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4091" y="2355365"/>
            <a:ext cx="4038600" cy="3957935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RS" dirty="0" smtClean="0">
                <a:solidFill>
                  <a:srgbClr val="FF3399"/>
                </a:solidFill>
              </a:rPr>
              <a:t>(II) Usmerena </a:t>
            </a:r>
            <a:r>
              <a:rPr lang="sr-Latn-RS" dirty="0">
                <a:solidFill>
                  <a:srgbClr val="FF3399"/>
                </a:solidFill>
              </a:rPr>
              <a:t>na </a:t>
            </a:r>
            <a:r>
              <a:rPr lang="sr-Latn-RS" dirty="0" smtClean="0">
                <a:solidFill>
                  <a:srgbClr val="FF3399"/>
                </a:solidFill>
              </a:rPr>
              <a:t>ovladavanje – </a:t>
            </a:r>
            <a:r>
              <a:rPr lang="sr-Latn-RS" u="sng" dirty="0" smtClean="0">
                <a:solidFill>
                  <a:srgbClr val="FF3399"/>
                </a:solidFill>
              </a:rPr>
              <a:t>intelektualni izazov</a:t>
            </a:r>
            <a:r>
              <a:rPr lang="sr-Latn-RS" dirty="0" smtClean="0">
                <a:solidFill>
                  <a:srgbClr val="FF3399"/>
                </a:solidFill>
              </a:rPr>
              <a:t>:</a:t>
            </a:r>
            <a:endParaRPr lang="sr-Latn-RS" dirty="0">
              <a:solidFill>
                <a:srgbClr val="FF3399"/>
              </a:solidFill>
            </a:endParaRPr>
          </a:p>
          <a:p>
            <a:pPr marL="0" indent="0">
              <a:buNone/>
            </a:pPr>
            <a:r>
              <a:rPr lang="sr-Latn-RS" dirty="0"/>
              <a:t>- </a:t>
            </a:r>
            <a:r>
              <a:rPr lang="sr-Latn-RS" dirty="0" smtClean="0"/>
              <a:t>Samoupućivanje</a:t>
            </a:r>
            <a:r>
              <a:rPr lang="sr-Latn-RS" dirty="0"/>
              <a:t>.</a:t>
            </a:r>
          </a:p>
          <a:p>
            <a:pPr marL="0" indent="0">
              <a:buNone/>
            </a:pPr>
            <a:r>
              <a:rPr lang="sr-Latn-RS" dirty="0"/>
              <a:t>- Samopraćenje.</a:t>
            </a:r>
          </a:p>
          <a:p>
            <a:pPr marL="0" indent="0">
              <a:buNone/>
            </a:pPr>
            <a:r>
              <a:rPr lang="sr-Latn-RS" dirty="0"/>
              <a:t>- Pozitivna očekivanja uspeha.</a:t>
            </a:r>
          </a:p>
          <a:p>
            <a:pPr marL="0" indent="0">
              <a:buNone/>
            </a:pPr>
            <a:r>
              <a:rPr lang="sr-Latn-RS" dirty="0"/>
              <a:t>- Prijatna osećanja.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2090" y="2355365"/>
            <a:ext cx="476827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 smtClean="0">
                <a:solidFill>
                  <a:srgbClr val="FF0000"/>
                </a:solidFill>
              </a:rPr>
              <a:t>(I) Bespomoćna deca* </a:t>
            </a:r>
            <a:r>
              <a:rPr lang="sr-Latn-RS" sz="2400" dirty="0">
                <a:solidFill>
                  <a:srgbClr val="FF0000"/>
                </a:solidFill>
              </a:rPr>
              <a:t>– </a:t>
            </a:r>
            <a:r>
              <a:rPr lang="sr-Latn-RS" sz="2400" u="sng" dirty="0" smtClean="0">
                <a:solidFill>
                  <a:srgbClr val="FF0000"/>
                </a:solidFill>
              </a:rPr>
              <a:t>izazov za samopoštovanje</a:t>
            </a:r>
            <a:endParaRPr lang="sr-Latn-RS" sz="2400" u="sng" dirty="0">
              <a:solidFill>
                <a:srgbClr val="FF0000"/>
              </a:solidFill>
            </a:endParaRPr>
          </a:p>
          <a:p>
            <a:endParaRPr lang="sr-Latn-RS" sz="2400" dirty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sr-Latn-RS" sz="2400" dirty="0"/>
              <a:t>Neefikasne strategije.</a:t>
            </a:r>
          </a:p>
          <a:p>
            <a:pPr marL="342900" indent="-342900">
              <a:buFontTx/>
              <a:buChar char="-"/>
            </a:pPr>
            <a:r>
              <a:rPr lang="sr-Latn-RS" sz="2400" dirty="0" smtClean="0"/>
              <a:t>Pripisivanje </a:t>
            </a:r>
            <a:r>
              <a:rPr lang="sr-Latn-RS" sz="2400" dirty="0"/>
              <a:t>neuspeha slabim </a:t>
            </a:r>
            <a:r>
              <a:rPr lang="sr-Latn-RS" sz="2400" dirty="0" smtClean="0"/>
              <a:t>sposobnostima – </a:t>
            </a:r>
            <a:r>
              <a:rPr lang="sr-Latn-RS" sz="2400" dirty="0" smtClean="0">
                <a:solidFill>
                  <a:srgbClr val="CC0099"/>
                </a:solidFill>
              </a:rPr>
              <a:t>’’</a:t>
            </a:r>
            <a:r>
              <a:rPr lang="sr-Latn-CS" sz="2400" dirty="0" smtClean="0">
                <a:solidFill>
                  <a:srgbClr val="CC0099"/>
                </a:solidFill>
              </a:rPr>
              <a:t>Ovo </a:t>
            </a:r>
            <a:r>
              <a:rPr lang="sr-Latn-CS" sz="2400" dirty="0">
                <a:solidFill>
                  <a:srgbClr val="CC0099"/>
                </a:solidFill>
              </a:rPr>
              <a:t>je </a:t>
            </a:r>
            <a:r>
              <a:rPr lang="sr-Latn-CS" sz="2400" dirty="0" smtClean="0">
                <a:solidFill>
                  <a:srgbClr val="CC0099"/>
                </a:solidFill>
              </a:rPr>
              <a:t>nemoguće’’, ’’Glup sam’’, ’’Nikada </a:t>
            </a:r>
            <a:r>
              <a:rPr lang="sr-Latn-CS" sz="2400" dirty="0">
                <a:solidFill>
                  <a:srgbClr val="CC0099"/>
                </a:solidFill>
              </a:rPr>
              <a:t>ovo neću </a:t>
            </a:r>
            <a:r>
              <a:rPr lang="sr-Latn-CS" sz="2400" dirty="0" smtClean="0">
                <a:solidFill>
                  <a:srgbClr val="CC0099"/>
                </a:solidFill>
              </a:rPr>
              <a:t>uraditi’’</a:t>
            </a:r>
            <a:r>
              <a:rPr lang="sr-Latn-RS" sz="2400" dirty="0" smtClean="0">
                <a:solidFill>
                  <a:srgbClr val="CC0099"/>
                </a:solidFill>
              </a:rPr>
              <a:t>.</a:t>
            </a:r>
            <a:endParaRPr lang="sr-Latn-RS" sz="2400" dirty="0">
              <a:solidFill>
                <a:srgbClr val="CC0099"/>
              </a:solidFill>
            </a:endParaRPr>
          </a:p>
          <a:p>
            <a:pPr marL="342900" indent="-342900">
              <a:buFontTx/>
              <a:buChar char="-"/>
            </a:pPr>
            <a:r>
              <a:rPr lang="sr-Latn-RS" sz="2400" dirty="0"/>
              <a:t>Neprijatna osećanja.</a:t>
            </a:r>
          </a:p>
          <a:p>
            <a:pPr marL="342900" indent="-342900">
              <a:buFontTx/>
              <a:buChar char="-"/>
            </a:pPr>
            <a:r>
              <a:rPr lang="sr-Latn-RS" sz="2400" dirty="0"/>
              <a:t>Irelevantne izjave.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04141" y="6227679"/>
            <a:ext cx="22540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dirty="0" smtClean="0">
                <a:solidFill>
                  <a:srgbClr val="FF0000"/>
                </a:solidFill>
              </a:rPr>
              <a:t>* daroviti podbacivači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01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2784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r-Latn-RS" sz="3200" b="1" dirty="0"/>
              <a:t>Implicitne teorije o sposobnosti – </a:t>
            </a:r>
            <a:br>
              <a:rPr lang="sr-Latn-RS" sz="3200" b="1" dirty="0"/>
            </a:br>
            <a:r>
              <a:rPr lang="sr-Latn-RS" sz="3200" dirty="0" smtClean="0"/>
              <a:t>(kumuliranje negativnih efekata)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24388"/>
            <a:ext cx="10515600" cy="4351338"/>
          </a:xfrm>
        </p:spPr>
        <p:txBody>
          <a:bodyPr/>
          <a:lstStyle/>
          <a:p>
            <a:r>
              <a:rPr lang="sr-Latn-RS" dirty="0" smtClean="0"/>
              <a:t>U </a:t>
            </a:r>
            <a:r>
              <a:rPr lang="en-US" dirty="0" err="1" smtClean="0"/>
              <a:t>kojoj</a:t>
            </a:r>
            <a:r>
              <a:rPr lang="en-US" dirty="0" smtClean="0"/>
              <a:t> </a:t>
            </a:r>
            <a:r>
              <a:rPr lang="en-US" dirty="0" err="1" smtClean="0"/>
              <a:t>meri</a:t>
            </a:r>
            <a:r>
              <a:rPr lang="en-US" dirty="0" smtClean="0"/>
              <a:t> </a:t>
            </a:r>
            <a:r>
              <a:rPr lang="en-US" dirty="0" err="1" smtClean="0"/>
              <a:t>smatra</a:t>
            </a:r>
            <a:r>
              <a:rPr lang="sr-Latn-RS" dirty="0" smtClean="0"/>
              <a:t>te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RS" dirty="0" smtClean="0"/>
              <a:t>školski </a:t>
            </a:r>
            <a:r>
              <a:rPr lang="en-US" dirty="0" err="1" smtClean="0"/>
              <a:t>uspeh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sr-Latn-RS" dirty="0" smtClean="0"/>
              <a:t>i</a:t>
            </a:r>
            <a:r>
              <a:rPr lang="en-US" dirty="0" smtClean="0"/>
              <a:t>č</a:t>
            </a:r>
            <a:r>
              <a:rPr lang="sr-Latn-RS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svaki</a:t>
            </a:r>
            <a:r>
              <a:rPr lang="en-US" dirty="0"/>
              <a:t> od </a:t>
            </a:r>
            <a:r>
              <a:rPr lang="en-US" dirty="0" err="1" smtClean="0"/>
              <a:t>sledeća</a:t>
            </a:r>
            <a:r>
              <a:rPr lang="en-US" dirty="0" smtClean="0"/>
              <a:t>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atributa</a:t>
            </a:r>
            <a:r>
              <a:rPr lang="en-US" dirty="0"/>
              <a:t>: </a:t>
            </a:r>
            <a:endParaRPr lang="sr-Latn-R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sposobnosti</a:t>
            </a:r>
            <a:r>
              <a:rPr lang="en-US" dirty="0" smtClean="0"/>
              <a:t> </a:t>
            </a:r>
            <a:endParaRPr lang="sr-Latn-R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trud</a:t>
            </a:r>
            <a:endParaRPr lang="sr-Latn-R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sreća</a:t>
            </a:r>
            <a:r>
              <a:rPr lang="en-US" dirty="0" smtClean="0"/>
              <a:t> </a:t>
            </a:r>
            <a:r>
              <a:rPr lang="en-US" dirty="0"/>
              <a:t>i </a:t>
            </a:r>
            <a:endParaRPr lang="sr-Latn-R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okolnosti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5257800" y="2895600"/>
          <a:ext cx="4114800" cy="19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1143000"/>
                <a:gridCol w="914400"/>
                <a:gridCol w="990600"/>
              </a:tblGrid>
              <a:tr h="4851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851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851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851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349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1519</Words>
  <Application>Microsoft Office PowerPoint</Application>
  <PresentationFormat>Custom</PresentationFormat>
  <Paragraphs>236</Paragraphs>
  <Slides>19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Emocionalni aspekti motivacije za školsko učenje</vt:lpstr>
      <vt:lpstr>Polazimo od sledećih teorijskih koncepata -premisa  1</vt:lpstr>
      <vt:lpstr>         Polazimo od sledećih teorijskih koncepata - premisa  2 </vt:lpstr>
      <vt:lpstr>PowerPoint Presentation</vt:lpstr>
      <vt:lpstr>Motivacija kao kognicija/iskustvo  o vlastitim mogućnostima - 2</vt:lpstr>
      <vt:lpstr>Motivacija kao kognicija/iskustvo  o vlastitim mogućnostima - 3</vt:lpstr>
      <vt:lpstr>  U situacijama neuspeha - šta učenici govore sebi (unutrašnji govor) </vt:lpstr>
      <vt:lpstr> U situaciji neuspeha - isti nivo sposobnosti, ali različite kognicije/ciljevi -  </vt:lpstr>
      <vt:lpstr>Implicitne teorije o sposobnosti –  (kumuliranje negativnih efekata) </vt:lpstr>
      <vt:lpstr>Tri tipa/nivoa kognicija po REBTu (slojevi misli po principu dubine)</vt:lpstr>
      <vt:lpstr>Automatske misli –  ometajući paralelni misaoni tok</vt:lpstr>
      <vt:lpstr>Tri nivoa kognicije – 2. Pretpostavke ili pravila</vt:lpstr>
      <vt:lpstr>Najdublji kognitivni obrasci – 3. bazična verovanja </vt:lpstr>
      <vt:lpstr> Perfekcionizam i motivacija  </vt:lpstr>
      <vt:lpstr>Perfekcionizam i motivacija  </vt:lpstr>
      <vt:lpstr>Školski neuspeh i odlaganje učenja pokazuju različiti tipovi dece </vt:lpstr>
      <vt:lpstr>Škola/učionica kao izazov i pretnja – </vt:lpstr>
      <vt:lpstr>Теме </vt:lpstr>
      <vt:lpstr>kraj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Petrovic</dc:creator>
  <cp:lastModifiedBy>AkademijaFBF</cp:lastModifiedBy>
  <cp:revision>5</cp:revision>
  <dcterms:created xsi:type="dcterms:W3CDTF">2018-09-15T06:53:16Z</dcterms:created>
  <dcterms:modified xsi:type="dcterms:W3CDTF">2018-09-17T22:02:22Z</dcterms:modified>
</cp:coreProperties>
</file>