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328" r:id="rId4"/>
    <p:sldId id="327" r:id="rId5"/>
    <p:sldId id="259" r:id="rId6"/>
    <p:sldId id="257" r:id="rId7"/>
    <p:sldId id="258" r:id="rId8"/>
    <p:sldId id="318" r:id="rId9"/>
    <p:sldId id="320" r:id="rId10"/>
    <p:sldId id="285" r:id="rId11"/>
    <p:sldId id="302" r:id="rId12"/>
    <p:sldId id="262" r:id="rId13"/>
    <p:sldId id="261" r:id="rId14"/>
    <p:sldId id="277" r:id="rId15"/>
    <p:sldId id="278" r:id="rId16"/>
    <p:sldId id="310" r:id="rId17"/>
    <p:sldId id="326" r:id="rId18"/>
    <p:sldId id="325" r:id="rId19"/>
    <p:sldId id="323" r:id="rId20"/>
    <p:sldId id="279" r:id="rId21"/>
    <p:sldId id="280" r:id="rId22"/>
    <p:sldId id="324" r:id="rId23"/>
    <p:sldId id="281" r:id="rId24"/>
    <p:sldId id="289" r:id="rId25"/>
    <p:sldId id="290" r:id="rId26"/>
    <p:sldId id="293" r:id="rId27"/>
    <p:sldId id="292" r:id="rId28"/>
    <p:sldId id="294" r:id="rId29"/>
    <p:sldId id="295" r:id="rId30"/>
    <p:sldId id="291" r:id="rId3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60"/>
  </p:normalViewPr>
  <p:slideViewPr>
    <p:cSldViewPr>
      <p:cViewPr varScale="1">
        <p:scale>
          <a:sx n="86" d="100"/>
          <a:sy n="86" d="100"/>
        </p:scale>
        <p:origin x="15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241263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2398544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3053951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813577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1447942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1218993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297423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207439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2414428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165297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extLst>
      <p:ext uri="{BB962C8B-B14F-4D97-AF65-F5344CB8AC3E}">
        <p14:creationId xmlns:p14="http://schemas.microsoft.com/office/powerpoint/2010/main" val="284108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463FD234-3DCD-4FD4-AE3B-5EB49418074F}" type="slidenum">
              <a:rPr lang="sr-Latn-RS" smtClean="0"/>
              <a:t>‹#›</a:t>
            </a:fld>
            <a:endParaRPr lang="sr-Latn-R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63FD234-3DCD-4FD4-AE3B-5EB49418074F}" type="slidenum">
              <a:rPr lang="sr-Latn-RS" smtClean="0"/>
              <a:t>‹#›</a:t>
            </a:fld>
            <a:endParaRPr lang="sr-Latn-R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463FD234-3DCD-4FD4-AE3B-5EB49418074F}"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463FD234-3DCD-4FD4-AE3B-5EB49418074F}"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463FD234-3DCD-4FD4-AE3B-5EB49418074F}"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63FD234-3DCD-4FD4-AE3B-5EB49418074F}" type="slidenum">
              <a:rPr lang="sr-Latn-RS" smtClean="0"/>
              <a:t>‹#›</a:t>
            </a:fld>
            <a:endParaRPr lang="sr-Latn-R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43C82-ED33-4ADA-AAE2-624E78A99781}" type="datetimeFigureOut">
              <a:rPr lang="sr-Latn-RS" smtClean="0"/>
              <a:t>14.09.2017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463FD234-3DCD-4FD4-AE3B-5EB49418074F}" type="slidenum">
              <a:rPr lang="sr-Latn-RS" smtClean="0"/>
              <a:t>‹#›</a:t>
            </a:fld>
            <a:endParaRPr lang="sr-Latn-R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1F43C82-ED33-4ADA-AAE2-624E78A99781}" type="datetimeFigureOut">
              <a:rPr lang="sr-Latn-RS" smtClean="0"/>
              <a:t>14.09.2017</a:t>
            </a:fld>
            <a:endParaRPr lang="sr-Latn-R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sr-Latn-R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63FD234-3DCD-4FD4-AE3B-5EB49418074F}" type="slidenum">
              <a:rPr lang="sr-Latn-RS" smtClean="0"/>
              <a:t>‹#›</a:t>
            </a:fld>
            <a:endParaRPr lang="sr-Latn-R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43C82-ED33-4ADA-AAE2-624E78A99781}" type="datetimeFigureOut">
              <a:rPr lang="sr-Latn-RS" smtClean="0"/>
              <a:t>14.09.2017</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D234-3DCD-4FD4-AE3B-5EB49418074F}" type="slidenum">
              <a:rPr lang="sr-Latn-RS" smtClean="0"/>
              <a:t>‹#›</a:t>
            </a:fld>
            <a:endParaRPr lang="sr-Latn-RS"/>
          </a:p>
        </p:txBody>
      </p:sp>
    </p:spTree>
    <p:extLst>
      <p:ext uri="{BB962C8B-B14F-4D97-AF65-F5344CB8AC3E}">
        <p14:creationId xmlns:p14="http://schemas.microsoft.com/office/powerpoint/2010/main" val="3370264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496944" cy="1780108"/>
          </a:xfrm>
        </p:spPr>
        <p:txBody>
          <a:bodyPr>
            <a:normAutofit/>
          </a:bodyPr>
          <a:lstStyle/>
          <a:p>
            <a:r>
              <a:rPr lang="sr-Cyrl-RS" sz="5400" b="1" dirty="0" smtClean="0">
                <a:solidFill>
                  <a:srgbClr val="FF0000"/>
                </a:solidFill>
                <a:effectLst>
                  <a:outerShdw blurRad="38100" dist="38100" dir="2700000" algn="tl">
                    <a:srgbClr val="000000">
                      <a:alpha val="43137"/>
                    </a:srgbClr>
                  </a:outerShdw>
                </a:effectLst>
              </a:rPr>
              <a:t>Академија Филиповић доо</a:t>
            </a:r>
            <a:r>
              <a:rPr lang="sr-Cyrl-RS" b="1" dirty="0" smtClean="0">
                <a:solidFill>
                  <a:srgbClr val="FF0000"/>
                </a:solidFill>
                <a:effectLst>
                  <a:outerShdw blurRad="38100" dist="38100" dir="2700000" algn="tl">
                    <a:srgbClr val="000000">
                      <a:alpha val="43137"/>
                    </a:srgbClr>
                  </a:outerShdw>
                </a:effectLst>
              </a:rPr>
              <a:t/>
            </a:r>
            <a:br>
              <a:rPr lang="sr-Cyrl-RS" b="1" dirty="0" smtClean="0">
                <a:solidFill>
                  <a:srgbClr val="FF0000"/>
                </a:solidFill>
                <a:effectLst>
                  <a:outerShdw blurRad="38100" dist="38100" dir="2700000" algn="tl">
                    <a:srgbClr val="000000">
                      <a:alpha val="43137"/>
                    </a:srgbClr>
                  </a:outerShdw>
                </a:effectLst>
              </a:rPr>
            </a:br>
            <a:r>
              <a:rPr lang="sr-Cyrl-RS" sz="2000" dirty="0" smtClean="0">
                <a:solidFill>
                  <a:srgbClr val="FF0000"/>
                </a:solidFill>
              </a:rPr>
              <a:t>Јагодина</a:t>
            </a:r>
            <a:br>
              <a:rPr lang="sr-Cyrl-RS" sz="2000" dirty="0" smtClean="0">
                <a:solidFill>
                  <a:srgbClr val="FF0000"/>
                </a:solidFill>
              </a:rPr>
            </a:br>
            <a:r>
              <a:rPr lang="sr-Cyrl-RS" sz="2000" dirty="0" smtClean="0">
                <a:solidFill>
                  <a:srgbClr val="FF0000"/>
                </a:solidFill>
              </a:rPr>
              <a:t>основана 2003. године</a:t>
            </a:r>
            <a:endParaRPr lang="sr-Latn-RS" sz="20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2684960"/>
            <a:ext cx="2915816" cy="19681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069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450421" y="5875867"/>
            <a:ext cx="7271675"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http://mojportfolio.nasaskola.rs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Oval 10"/>
          <p:cNvSpPr/>
          <p:nvPr/>
        </p:nvSpPr>
        <p:spPr>
          <a:xfrm>
            <a:off x="4896492" y="4551919"/>
            <a:ext cx="3096344"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Електронски </a:t>
            </a:r>
            <a:r>
              <a:rPr lang="sr-Cyrl-RS" sz="3200" b="1" dirty="0" smtClean="0">
                <a:solidFill>
                  <a:srgbClr val="FF0000"/>
                </a:solidFill>
                <a:effectLst>
                  <a:outerShdw blurRad="38100" dist="38100" dir="2700000" algn="tl">
                    <a:srgbClr val="000000">
                      <a:alpha val="43137"/>
                    </a:srgbClr>
                  </a:outerShdw>
                </a:effectLst>
              </a:rPr>
              <a:t>портфолио</a:t>
            </a:r>
            <a:r>
              <a:rPr lang="sr-Cyrl-RS" sz="2000" dirty="0" smtClean="0">
                <a:solidFill>
                  <a:srgbClr val="FF0000"/>
                </a:solidFill>
                <a:effectLst>
                  <a:outerShdw blurRad="38100" dist="38100" dir="2700000" algn="tl">
                    <a:srgbClr val="000000">
                      <a:alpha val="43137"/>
                    </a:srgbClr>
                  </a:outerShdw>
                </a:effectLst>
              </a:rPr>
              <a:t> </a:t>
            </a:r>
            <a:r>
              <a:rPr lang="sr-Cyrl-RS" sz="2000" dirty="0" smtClean="0"/>
              <a:t>наставника и ученика</a:t>
            </a:r>
            <a:endParaRPr lang="sr-Latn-RS" sz="2000" dirty="0"/>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0421" y="1349549"/>
            <a:ext cx="8423956" cy="3970318"/>
          </a:xfrm>
          <a:prstGeom prst="rect">
            <a:avLst/>
          </a:prstGeom>
        </p:spPr>
        <p:txBody>
          <a:bodyPr wrap="square">
            <a:spAutoFit/>
          </a:bodyPr>
          <a:lstStyle/>
          <a:p>
            <a:r>
              <a:rPr lang="sr-Cyrl-RS" sz="2800" dirty="0" smtClean="0"/>
              <a:t>Портфолио садржи следеће модуле:</a:t>
            </a:r>
          </a:p>
          <a:p>
            <a:pPr marL="457200" indent="-457200">
              <a:buFontTx/>
              <a:buChar char="-"/>
            </a:pPr>
            <a:r>
              <a:rPr lang="sr-Cyrl-RS" sz="2800" dirty="0" smtClean="0"/>
              <a:t>Акредитовани програми </a:t>
            </a:r>
          </a:p>
          <a:p>
            <a:pPr marL="457200" indent="-457200">
              <a:buFontTx/>
              <a:buChar char="-"/>
            </a:pPr>
            <a:r>
              <a:rPr lang="sr-Cyrl-RS" sz="2800" dirty="0" smtClean="0"/>
              <a:t>Награде</a:t>
            </a:r>
          </a:p>
          <a:p>
            <a:pPr marL="457200" indent="-457200">
              <a:buFontTx/>
              <a:buChar char="-"/>
            </a:pPr>
            <a:r>
              <a:rPr lang="sr-Cyrl-RS" sz="2800" dirty="0" smtClean="0"/>
              <a:t>Објављени радови</a:t>
            </a:r>
          </a:p>
          <a:p>
            <a:pPr marL="457200" indent="-457200">
              <a:buFontTx/>
              <a:buChar char="-"/>
            </a:pPr>
            <a:r>
              <a:rPr lang="sr-Cyrl-RS" sz="2800" dirty="0" smtClean="0"/>
              <a:t>Остали облици стручног усавршавања</a:t>
            </a:r>
          </a:p>
          <a:p>
            <a:pPr marL="457200" indent="-457200">
              <a:buFontTx/>
              <a:buChar char="-"/>
            </a:pPr>
            <a:r>
              <a:rPr lang="sr-Cyrl-RS" sz="2800" dirty="0" smtClean="0"/>
              <a:t>Пројекти</a:t>
            </a:r>
          </a:p>
          <a:p>
            <a:pPr marL="457200" indent="-457200">
              <a:buFontTx/>
              <a:buChar char="-"/>
            </a:pPr>
            <a:r>
              <a:rPr lang="sr-Cyrl-RS" sz="2800" dirty="0" smtClean="0"/>
              <a:t>Угледни/огледни часови </a:t>
            </a:r>
          </a:p>
          <a:p>
            <a:pPr marL="457200" indent="-457200">
              <a:buFontTx/>
              <a:buChar char="-"/>
            </a:pPr>
            <a:r>
              <a:rPr lang="sr-Cyrl-RS" sz="2800" dirty="0" smtClean="0"/>
              <a:t>Формално образовање </a:t>
            </a:r>
          </a:p>
          <a:p>
            <a:pPr marL="457200" indent="-457200">
              <a:buFontTx/>
              <a:buChar char="-"/>
            </a:pPr>
            <a:r>
              <a:rPr lang="sr-Cyrl-RS" sz="2800" dirty="0" smtClean="0"/>
              <a:t>Чланство у оргнизацијама</a:t>
            </a:r>
            <a:endParaRPr lang="sr-Latn-RS" sz="2800" dirty="0"/>
          </a:p>
        </p:txBody>
      </p:sp>
    </p:spTree>
    <p:extLst>
      <p:ext uri="{BB962C8B-B14F-4D97-AF65-F5344CB8AC3E}">
        <p14:creationId xmlns:p14="http://schemas.microsoft.com/office/powerpoint/2010/main" val="522326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2387748" y="5968452"/>
            <a:ext cx="468594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www.ebiblioteka.rs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Oval 8"/>
          <p:cNvSpPr/>
          <p:nvPr/>
        </p:nvSpPr>
        <p:spPr>
          <a:xfrm>
            <a:off x="4860032" y="727990"/>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Елекртонска </a:t>
            </a:r>
            <a:r>
              <a:rPr lang="sr-Cyrl-RS" sz="2800" b="1" dirty="0" smtClean="0">
                <a:solidFill>
                  <a:srgbClr val="FFC000"/>
                </a:solidFill>
                <a:effectLst>
                  <a:outerShdw blurRad="38100" dist="38100" dir="2700000" algn="tl">
                    <a:srgbClr val="000000">
                      <a:alpha val="43137"/>
                    </a:srgbClr>
                  </a:outerShdw>
                </a:effectLst>
              </a:rPr>
              <a:t>библиотека</a:t>
            </a:r>
            <a:endParaRPr lang="sr-Latn-RS" sz="2800" b="1" dirty="0">
              <a:solidFill>
                <a:srgbClr val="FFC000"/>
              </a:solidFill>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58313" y="2060848"/>
            <a:ext cx="7344816" cy="830997"/>
          </a:xfrm>
          <a:prstGeom prst="rect">
            <a:avLst/>
          </a:prstGeom>
        </p:spPr>
        <p:txBody>
          <a:bodyPr wrap="square">
            <a:spAutoFit/>
          </a:bodyPr>
          <a:lstStyle/>
          <a:p>
            <a:pPr algn="ctr"/>
            <a:r>
              <a:rPr lang="ru-RU" sz="2400" b="1" dirty="0" smtClean="0">
                <a:solidFill>
                  <a:srgbClr val="FF0000"/>
                </a:solidFill>
                <a:effectLst>
                  <a:outerShdw blurRad="38100" dist="38100" dir="2700000" algn="tl">
                    <a:srgbClr val="000000">
                      <a:alpha val="43137"/>
                    </a:srgbClr>
                  </a:outerShdw>
                </a:effectLst>
              </a:rPr>
              <a:t>ДОБИТНИК МЕЂУНАРОДНОГ  ПРИЗНАЊА </a:t>
            </a:r>
          </a:p>
          <a:p>
            <a:pPr algn="ctr"/>
            <a:r>
              <a:rPr lang="ru-RU" sz="2400" b="1" dirty="0" smtClean="0">
                <a:solidFill>
                  <a:srgbClr val="FF0000"/>
                </a:solidFill>
                <a:effectLst>
                  <a:outerShdw blurRad="38100" dist="38100" dir="2700000" algn="tl">
                    <a:srgbClr val="000000">
                      <a:alpha val="43137"/>
                    </a:srgbClr>
                  </a:outerShdw>
                </a:effectLst>
              </a:rPr>
              <a:t> “ ДИСКОБОЛОС 2013 “</a:t>
            </a:r>
            <a:endParaRPr lang="ru-RU" sz="2400" b="1" dirty="0">
              <a:solidFill>
                <a:srgbClr val="FF0000"/>
              </a:solidFill>
              <a:effectLst>
                <a:outerShdw blurRad="38100" dist="38100" dir="2700000" algn="tl">
                  <a:srgbClr val="000000">
                    <a:alpha val="43137"/>
                  </a:srgbClr>
                </a:outerShdw>
              </a:effectLst>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16852"/>
            <a:ext cx="8229600" cy="312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89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97409"/>
            <a:ext cx="8206952" cy="6147320"/>
          </a:xfrm>
          <a:prstGeom prst="rect">
            <a:avLst/>
          </a:prstGeom>
        </p:spPr>
      </p:pic>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2699792" y="5875867"/>
            <a:ext cx="5022304"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www.nasaskola.rs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Oval 9"/>
          <p:cNvSpPr/>
          <p:nvPr/>
        </p:nvSpPr>
        <p:spPr>
          <a:xfrm>
            <a:off x="1187624" y="4579708"/>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b="1" dirty="0" smtClean="0">
                <a:effectLst>
                  <a:outerShdw blurRad="38100" dist="38100" dir="2700000" algn="tl">
                    <a:srgbClr val="000000">
                      <a:alpha val="43137"/>
                    </a:srgbClr>
                  </a:outerShdw>
                </a:effectLst>
              </a:rPr>
              <a:t>Школски </a:t>
            </a:r>
            <a:r>
              <a:rPr lang="sr-Cyrl-RS" sz="3200" b="1" dirty="0" smtClean="0">
                <a:solidFill>
                  <a:srgbClr val="FFC000"/>
                </a:solidFill>
                <a:effectLst>
                  <a:outerShdw blurRad="38100" dist="38100" dir="2700000" algn="tl">
                    <a:srgbClr val="000000">
                      <a:alpha val="43137"/>
                    </a:srgbClr>
                  </a:outerShdw>
                </a:effectLst>
              </a:rPr>
              <a:t>сајтови</a:t>
            </a:r>
            <a:endParaRPr lang="sr-Latn-RS" sz="3200" b="1" dirty="0">
              <a:solidFill>
                <a:srgbClr val="FFC000"/>
              </a:solidFill>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2628" y="2924944"/>
            <a:ext cx="7632848" cy="1077218"/>
          </a:xfrm>
          <a:prstGeom prst="rect">
            <a:avLst/>
          </a:prstGeom>
        </p:spPr>
        <p:txBody>
          <a:bodyPr wrap="square">
            <a:spAutoFit/>
          </a:bodyPr>
          <a:lstStyle/>
          <a:p>
            <a:r>
              <a:rPr lang="ru-RU" sz="3200" b="1" dirty="0" smtClean="0">
                <a:effectLst>
                  <a:outerShdw blurRad="38100" dist="38100" dir="2700000" algn="tl">
                    <a:srgbClr val="000000">
                      <a:alpha val="43137"/>
                    </a:srgbClr>
                  </a:outerShdw>
                </a:effectLst>
              </a:rPr>
              <a:t>Академија Филиповић је аутор пројекта</a:t>
            </a:r>
          </a:p>
          <a:p>
            <a:r>
              <a:rPr lang="ru-RU" sz="3200" b="1" dirty="0" smtClean="0">
                <a:effectLst>
                  <a:outerShdw blurRad="38100" dist="38100" dir="2700000" algn="tl">
                    <a:srgbClr val="000000">
                      <a:alpha val="43137"/>
                    </a:srgbClr>
                  </a:outerShdw>
                </a:effectLst>
              </a:rPr>
              <a:t> „Све школе Србије на једном месту“</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1798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2555776" y="5875867"/>
            <a:ext cx="5166320"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www.nasaskola.rs</a:t>
            </a:r>
            <a:endParaRPr lang="sr-Latn-R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Oval 9"/>
          <p:cNvSpPr/>
          <p:nvPr/>
        </p:nvSpPr>
        <p:spPr>
          <a:xfrm>
            <a:off x="4589748" y="4579708"/>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b="1" dirty="0" smtClean="0">
                <a:effectLst>
                  <a:outerShdw blurRad="38100" dist="38100" dir="2700000" algn="tl">
                    <a:srgbClr val="000000">
                      <a:alpha val="43137"/>
                    </a:srgbClr>
                  </a:outerShdw>
                </a:effectLst>
              </a:rPr>
              <a:t>Школски </a:t>
            </a:r>
            <a:r>
              <a:rPr lang="sr-Cyrl-RS" sz="3200" b="1" dirty="0" smtClean="0">
                <a:solidFill>
                  <a:srgbClr val="FFC000"/>
                </a:solidFill>
                <a:effectLst>
                  <a:outerShdw blurRad="38100" dist="38100" dir="2700000" algn="tl">
                    <a:srgbClr val="000000">
                      <a:alpha val="43137"/>
                    </a:srgbClr>
                  </a:outerShdw>
                </a:effectLst>
              </a:rPr>
              <a:t>сајтови</a:t>
            </a:r>
            <a:endParaRPr lang="sr-Latn-RS" sz="3200" b="1" dirty="0">
              <a:solidFill>
                <a:srgbClr val="FFC000"/>
              </a:solidFill>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57400" y="560906"/>
            <a:ext cx="6481700" cy="584775"/>
          </a:xfrm>
          <a:prstGeom prst="rect">
            <a:avLst/>
          </a:prstGeom>
        </p:spPr>
        <p:txBody>
          <a:bodyPr wrap="square">
            <a:spAutoFit/>
          </a:bodyPr>
          <a:lstStyle/>
          <a:p>
            <a:r>
              <a:rPr lang="sr-Cyrl-RS" sz="3200" dirty="0" smtClean="0">
                <a:solidFill>
                  <a:srgbClr val="FF0000"/>
                </a:solidFill>
                <a:effectLst>
                  <a:outerShdw blurRad="38100" dist="38100" dir="2700000" algn="tl">
                    <a:srgbClr val="000000">
                      <a:alpha val="43137"/>
                    </a:srgbClr>
                  </a:outerShdw>
                </a:effectLst>
              </a:rPr>
              <a:t>Предности сајта </a:t>
            </a:r>
            <a:r>
              <a:rPr lang="en-US" sz="3200" dirty="0" smtClean="0">
                <a:solidFill>
                  <a:srgbClr val="FF0000"/>
                </a:solidFill>
                <a:effectLst>
                  <a:outerShdw blurRad="38100" dist="38100" dir="2700000" algn="tl">
                    <a:srgbClr val="000000">
                      <a:alpha val="43137"/>
                    </a:srgbClr>
                  </a:outerShdw>
                </a:effectLst>
              </a:rPr>
              <a:t>www</a:t>
            </a:r>
            <a:r>
              <a:rPr lang="sr-Cyrl-RS" sz="3200" dirty="0" smtClean="0">
                <a:solidFill>
                  <a:srgbClr val="FF0000"/>
                </a:solidFill>
                <a:effectLst>
                  <a:outerShdw blurRad="38100" dist="38100" dir="2700000" algn="tl">
                    <a:srgbClr val="000000">
                      <a:alpha val="43137"/>
                    </a:srgbClr>
                  </a:outerShdw>
                </a:effectLst>
              </a:rPr>
              <a:t>.</a:t>
            </a:r>
            <a:r>
              <a:rPr lang="en-US" sz="3200" dirty="0" smtClean="0">
                <a:solidFill>
                  <a:srgbClr val="FF0000"/>
                </a:solidFill>
                <a:effectLst>
                  <a:outerShdw blurRad="38100" dist="38100" dir="2700000" algn="tl">
                    <a:srgbClr val="000000">
                      <a:alpha val="43137"/>
                    </a:srgbClr>
                  </a:outerShdw>
                </a:effectLst>
              </a:rPr>
              <a:t>nasaskola.rs </a:t>
            </a:r>
            <a:endParaRPr lang="ru-RU" sz="3200" b="1" dirty="0">
              <a:effectLst>
                <a:outerShdw blurRad="38100" dist="38100" dir="2700000" algn="tl">
                  <a:srgbClr val="000000">
                    <a:alpha val="43137"/>
                  </a:srgbClr>
                </a:outerShdw>
              </a:effectLst>
            </a:endParaRPr>
          </a:p>
        </p:txBody>
      </p:sp>
      <p:sp>
        <p:nvSpPr>
          <p:cNvPr id="3" name="Rectangle 2"/>
          <p:cNvSpPr/>
          <p:nvPr/>
        </p:nvSpPr>
        <p:spPr>
          <a:xfrm>
            <a:off x="332910" y="1298371"/>
            <a:ext cx="4235575" cy="4524315"/>
          </a:xfrm>
          <a:prstGeom prst="rect">
            <a:avLst/>
          </a:prstGeom>
        </p:spPr>
        <p:txBody>
          <a:bodyPr wrap="square">
            <a:spAutoFit/>
          </a:bodyPr>
          <a:lstStyle/>
          <a:p>
            <a:r>
              <a:rPr lang="sr-Latn-RS" sz="2400" b="1" dirty="0">
                <a:effectLst>
                  <a:outerShdw blurRad="38100" dist="38100" dir="2700000" algn="tl">
                    <a:srgbClr val="000000">
                      <a:alpha val="43137"/>
                    </a:srgbClr>
                  </a:outerShdw>
                </a:effectLst>
              </a:rPr>
              <a:t>Зaмисao прojeктa </a:t>
            </a:r>
            <a:r>
              <a:rPr lang="sr-Latn-RS" sz="2400" dirty="0"/>
              <a:t>je дa aдминистрaтoри oдржaвajу oпштe ствaри кao штo je изглeд сajтa, сликe, видeo, кoнтaкт пoдaткe,мeниje. Прoфeсoри трeбa дa oдржaвajу стрaнe дoдeљeњe њихoвим прeдмeтимa чимe сe пoдeљeним рaдoм пoстижe висoк квaлитeт сaдржaja зa пoсeтиoцe (учeникe и рoдитeљe</a:t>
            </a:r>
            <a:r>
              <a:rPr lang="sr-Latn-RS" sz="2400" dirty="0" smtClean="0"/>
              <a:t>).</a:t>
            </a:r>
            <a:endParaRPr lang="sr-Latn-RS" sz="2400" dirty="0"/>
          </a:p>
        </p:txBody>
      </p:sp>
      <p:sp>
        <p:nvSpPr>
          <p:cNvPr id="9" name="Rectangle 8"/>
          <p:cNvSpPr/>
          <p:nvPr/>
        </p:nvSpPr>
        <p:spPr>
          <a:xfrm>
            <a:off x="4568485" y="1226438"/>
            <a:ext cx="4394043" cy="3046988"/>
          </a:xfrm>
          <a:prstGeom prst="rect">
            <a:avLst/>
          </a:prstGeom>
        </p:spPr>
        <p:txBody>
          <a:bodyPr wrap="square">
            <a:spAutoFit/>
          </a:bodyPr>
          <a:lstStyle/>
          <a:p>
            <a:r>
              <a:rPr lang="sr-Latn-RS" sz="2400" dirty="0" smtClean="0"/>
              <a:t>Прoфeсoрски нaлoзи мoгу бити oгрaничeни нa дeлoвe кojи су сaмo њимa oд интeрeсa тaкo дa нису oптeрeћeни тeхничким aспeктимa</a:t>
            </a:r>
            <a:r>
              <a:rPr lang="sr-Latn-RS" sz="2400" b="1" dirty="0" smtClean="0"/>
              <a:t>. </a:t>
            </a:r>
            <a:endParaRPr lang="sr-Cyrl-RS" sz="2400" b="1" dirty="0" smtClean="0"/>
          </a:p>
          <a:p>
            <a:r>
              <a:rPr lang="sr-Latn-RS" sz="2400" b="1" dirty="0" smtClean="0"/>
              <a:t>Aдминистрaтoри нeмajу oбaвeзу дa aжурирajу кoмплeтaн сaдржaj</a:t>
            </a:r>
            <a:endParaRPr lang="sr-Latn-RS" sz="2400" b="1" dirty="0"/>
          </a:p>
        </p:txBody>
      </p:sp>
    </p:spTree>
    <p:extLst>
      <p:ext uri="{BB962C8B-B14F-4D97-AF65-F5344CB8AC3E}">
        <p14:creationId xmlns:p14="http://schemas.microsoft.com/office/powerpoint/2010/main" val="477530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3131840" y="5875867"/>
            <a:ext cx="459025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www.nasaskola.rs</a:t>
            </a:r>
            <a:endParaRPr lang="sr-Latn-R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Oval 9"/>
          <p:cNvSpPr/>
          <p:nvPr/>
        </p:nvSpPr>
        <p:spPr>
          <a:xfrm>
            <a:off x="1187624" y="4579708"/>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b="1" dirty="0" smtClean="0">
                <a:effectLst>
                  <a:outerShdw blurRad="38100" dist="38100" dir="2700000" algn="tl">
                    <a:srgbClr val="000000">
                      <a:alpha val="43137"/>
                    </a:srgbClr>
                  </a:outerShdw>
                </a:effectLst>
              </a:rPr>
              <a:t>Школски </a:t>
            </a:r>
            <a:r>
              <a:rPr lang="sr-Cyrl-RS" sz="3200" b="1" dirty="0" smtClean="0">
                <a:solidFill>
                  <a:srgbClr val="FFC000"/>
                </a:solidFill>
                <a:effectLst>
                  <a:outerShdw blurRad="38100" dist="38100" dir="2700000" algn="tl">
                    <a:srgbClr val="000000">
                      <a:alpha val="43137"/>
                    </a:srgbClr>
                  </a:outerShdw>
                </a:effectLst>
              </a:rPr>
              <a:t>сајтови</a:t>
            </a:r>
            <a:endParaRPr lang="sr-Latn-RS" sz="3200" b="1" dirty="0">
              <a:solidFill>
                <a:srgbClr val="FFC000"/>
              </a:solidFill>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57400" y="560906"/>
            <a:ext cx="6481700" cy="584775"/>
          </a:xfrm>
          <a:prstGeom prst="rect">
            <a:avLst/>
          </a:prstGeom>
        </p:spPr>
        <p:txBody>
          <a:bodyPr wrap="square">
            <a:spAutoFit/>
          </a:bodyPr>
          <a:lstStyle/>
          <a:p>
            <a:r>
              <a:rPr lang="sr-Cyrl-RS" sz="3200" dirty="0" smtClean="0">
                <a:solidFill>
                  <a:srgbClr val="FF0000"/>
                </a:solidFill>
                <a:effectLst>
                  <a:outerShdw blurRad="38100" dist="38100" dir="2700000" algn="tl">
                    <a:srgbClr val="000000">
                      <a:alpha val="43137"/>
                    </a:srgbClr>
                  </a:outerShdw>
                </a:effectLst>
              </a:rPr>
              <a:t>Предности сајта </a:t>
            </a:r>
            <a:r>
              <a:rPr lang="en-US" sz="3200" dirty="0" smtClean="0">
                <a:solidFill>
                  <a:srgbClr val="FF0000"/>
                </a:solidFill>
                <a:effectLst>
                  <a:outerShdw blurRad="38100" dist="38100" dir="2700000" algn="tl">
                    <a:srgbClr val="000000">
                      <a:alpha val="43137"/>
                    </a:srgbClr>
                  </a:outerShdw>
                </a:effectLst>
              </a:rPr>
              <a:t>www</a:t>
            </a:r>
            <a:r>
              <a:rPr lang="sr-Cyrl-RS" sz="3200" dirty="0" smtClean="0">
                <a:solidFill>
                  <a:srgbClr val="FF0000"/>
                </a:solidFill>
                <a:effectLst>
                  <a:outerShdw blurRad="38100" dist="38100" dir="2700000" algn="tl">
                    <a:srgbClr val="000000">
                      <a:alpha val="43137"/>
                    </a:srgbClr>
                  </a:outerShdw>
                </a:effectLst>
              </a:rPr>
              <a:t>.</a:t>
            </a:r>
            <a:r>
              <a:rPr lang="en-US" sz="3200" dirty="0" smtClean="0">
                <a:solidFill>
                  <a:srgbClr val="FF0000"/>
                </a:solidFill>
                <a:effectLst>
                  <a:outerShdw blurRad="38100" dist="38100" dir="2700000" algn="tl">
                    <a:srgbClr val="000000">
                      <a:alpha val="43137"/>
                    </a:srgbClr>
                  </a:outerShdw>
                </a:effectLst>
              </a:rPr>
              <a:t>nasaskola.rs </a:t>
            </a:r>
            <a:endParaRPr lang="ru-RU" sz="3200" b="1" dirty="0">
              <a:effectLst>
                <a:outerShdw blurRad="38100" dist="38100" dir="2700000" algn="tl">
                  <a:srgbClr val="000000">
                    <a:alpha val="43137"/>
                  </a:srgbClr>
                </a:outerShdw>
              </a:effectLst>
            </a:endParaRPr>
          </a:p>
        </p:txBody>
      </p:sp>
      <p:sp>
        <p:nvSpPr>
          <p:cNvPr id="3" name="Rectangle 2"/>
          <p:cNvSpPr/>
          <p:nvPr/>
        </p:nvSpPr>
        <p:spPr>
          <a:xfrm>
            <a:off x="3851920" y="1206143"/>
            <a:ext cx="4896544" cy="3847207"/>
          </a:xfrm>
          <a:prstGeom prst="rect">
            <a:avLst/>
          </a:prstGeom>
        </p:spPr>
        <p:txBody>
          <a:bodyPr wrap="square">
            <a:spAutoFit/>
          </a:bodyPr>
          <a:lstStyle/>
          <a:p>
            <a:pPr marL="274320" indent="-274320">
              <a:spcBef>
                <a:spcPts val="580"/>
              </a:spcBef>
              <a:buFont typeface="Wingdings 2"/>
              <a:buChar char=""/>
              <a:defRPr/>
            </a:pPr>
            <a:r>
              <a:rPr lang="sr-Cyrl-RS" sz="2800" dirty="0"/>
              <a:t>Лакоћа ажурирања сајта</a:t>
            </a:r>
          </a:p>
          <a:p>
            <a:pPr marL="274320" indent="-274320">
              <a:spcBef>
                <a:spcPts val="580"/>
              </a:spcBef>
              <a:buFont typeface="Wingdings 2"/>
              <a:buChar char=""/>
              <a:defRPr/>
            </a:pPr>
            <a:r>
              <a:rPr lang="sr-Cyrl-RS" sz="2800" dirty="0"/>
              <a:t>Није потребна посебна информатичка писменост</a:t>
            </a:r>
          </a:p>
          <a:p>
            <a:pPr marL="274320" indent="-274320">
              <a:spcBef>
                <a:spcPts val="580"/>
              </a:spcBef>
              <a:buFont typeface="Wingdings 2"/>
              <a:buChar char=""/>
              <a:defRPr/>
            </a:pPr>
            <a:r>
              <a:rPr lang="sr-Cyrl-RS" sz="2800" dirty="0">
                <a:effectLst>
                  <a:outerShdw blurRad="38100" dist="38100" dir="2700000" algn="tl">
                    <a:srgbClr val="000000">
                      <a:alpha val="43137"/>
                    </a:srgbClr>
                  </a:outerShdw>
                </a:effectLst>
              </a:rPr>
              <a:t>Брзина рада сајта</a:t>
            </a:r>
          </a:p>
          <a:p>
            <a:pPr marL="274320" indent="-274320">
              <a:spcBef>
                <a:spcPts val="580"/>
              </a:spcBef>
              <a:buFont typeface="Wingdings 2"/>
              <a:buChar char=""/>
              <a:defRPr/>
            </a:pPr>
            <a:r>
              <a:rPr lang="sr-Cyrl-RS" sz="2800" dirty="0"/>
              <a:t>Професионално писани сајт са најновијим </a:t>
            </a:r>
            <a:r>
              <a:rPr lang="en-US" sz="2800" dirty="0"/>
              <a:t>web </a:t>
            </a:r>
            <a:r>
              <a:rPr lang="sr-Cyrl-RS" sz="2800" dirty="0"/>
              <a:t>алатима </a:t>
            </a:r>
          </a:p>
          <a:p>
            <a:pPr marL="274320" indent="-274320">
              <a:spcBef>
                <a:spcPts val="580"/>
              </a:spcBef>
              <a:buFont typeface="Wingdings 2"/>
              <a:buChar char=""/>
              <a:defRPr/>
            </a:pPr>
            <a:r>
              <a:rPr lang="sr-Cyrl-RS" sz="2800" dirty="0">
                <a:effectLst>
                  <a:outerShdw blurRad="38100" dist="38100" dir="2700000" algn="tl">
                    <a:srgbClr val="000000">
                      <a:alpha val="43137"/>
                    </a:srgbClr>
                  </a:outerShdw>
                </a:effectLst>
              </a:rPr>
              <a:t>Неограничен простор за складиштење </a:t>
            </a:r>
            <a:r>
              <a:rPr lang="sr-Cyrl-RS" sz="2800" dirty="0" smtClean="0">
                <a:effectLst>
                  <a:outerShdw blurRad="38100" dist="38100" dir="2700000" algn="tl">
                    <a:srgbClr val="000000">
                      <a:alpha val="43137"/>
                    </a:srgbClr>
                  </a:outerShdw>
                </a:effectLst>
              </a:rPr>
              <a:t>података</a:t>
            </a:r>
            <a:endParaRPr lang="sr-Cyrl-R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37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3131840" y="5875867"/>
            <a:ext cx="459025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www.nasaskola.rs</a:t>
            </a:r>
            <a:endParaRPr lang="sr-Latn-R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Oval 9"/>
          <p:cNvSpPr/>
          <p:nvPr/>
        </p:nvSpPr>
        <p:spPr>
          <a:xfrm>
            <a:off x="1187624" y="4579708"/>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b="1" dirty="0" smtClean="0">
                <a:effectLst>
                  <a:outerShdw blurRad="38100" dist="38100" dir="2700000" algn="tl">
                    <a:srgbClr val="000000">
                      <a:alpha val="43137"/>
                    </a:srgbClr>
                  </a:outerShdw>
                </a:effectLst>
              </a:rPr>
              <a:t>Школски </a:t>
            </a:r>
            <a:r>
              <a:rPr lang="sr-Cyrl-RS" sz="3200" b="1" dirty="0" smtClean="0">
                <a:solidFill>
                  <a:srgbClr val="FFC000"/>
                </a:solidFill>
                <a:effectLst>
                  <a:outerShdw blurRad="38100" dist="38100" dir="2700000" algn="tl">
                    <a:srgbClr val="000000">
                      <a:alpha val="43137"/>
                    </a:srgbClr>
                  </a:outerShdw>
                </a:effectLst>
              </a:rPr>
              <a:t>сајтови</a:t>
            </a:r>
            <a:endParaRPr lang="sr-Latn-RS" sz="3200" b="1" dirty="0">
              <a:solidFill>
                <a:srgbClr val="FFC000"/>
              </a:solidFill>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57400" y="560906"/>
            <a:ext cx="6481700" cy="584775"/>
          </a:xfrm>
          <a:prstGeom prst="rect">
            <a:avLst/>
          </a:prstGeom>
        </p:spPr>
        <p:txBody>
          <a:bodyPr wrap="square">
            <a:spAutoFit/>
          </a:bodyPr>
          <a:lstStyle/>
          <a:p>
            <a:r>
              <a:rPr lang="sr-Cyrl-RS" sz="3200" dirty="0" smtClean="0">
                <a:solidFill>
                  <a:srgbClr val="FF0000"/>
                </a:solidFill>
                <a:effectLst>
                  <a:outerShdw blurRad="38100" dist="38100" dir="2700000" algn="tl">
                    <a:srgbClr val="000000">
                      <a:alpha val="43137"/>
                    </a:srgbClr>
                  </a:outerShdw>
                </a:effectLst>
              </a:rPr>
              <a:t>Предности сајта </a:t>
            </a:r>
            <a:r>
              <a:rPr lang="en-US" sz="3200" dirty="0" smtClean="0">
                <a:solidFill>
                  <a:srgbClr val="FF0000"/>
                </a:solidFill>
                <a:effectLst>
                  <a:outerShdw blurRad="38100" dist="38100" dir="2700000" algn="tl">
                    <a:srgbClr val="000000">
                      <a:alpha val="43137"/>
                    </a:srgbClr>
                  </a:outerShdw>
                </a:effectLst>
              </a:rPr>
              <a:t>www</a:t>
            </a:r>
            <a:r>
              <a:rPr lang="sr-Cyrl-RS" sz="3200" dirty="0" smtClean="0">
                <a:solidFill>
                  <a:srgbClr val="FF0000"/>
                </a:solidFill>
                <a:effectLst>
                  <a:outerShdw blurRad="38100" dist="38100" dir="2700000" algn="tl">
                    <a:srgbClr val="000000">
                      <a:alpha val="43137"/>
                    </a:srgbClr>
                  </a:outerShdw>
                </a:effectLst>
              </a:rPr>
              <a:t>.</a:t>
            </a:r>
            <a:r>
              <a:rPr lang="en-US" sz="3200" dirty="0" smtClean="0">
                <a:solidFill>
                  <a:srgbClr val="FF0000"/>
                </a:solidFill>
                <a:effectLst>
                  <a:outerShdw blurRad="38100" dist="38100" dir="2700000" algn="tl">
                    <a:srgbClr val="000000">
                      <a:alpha val="43137"/>
                    </a:srgbClr>
                  </a:outerShdw>
                </a:effectLst>
              </a:rPr>
              <a:t>nasaskola.rs </a:t>
            </a:r>
            <a:endParaRPr lang="ru-RU" sz="3200" b="1" dirty="0">
              <a:effectLst>
                <a:outerShdw blurRad="38100" dist="38100" dir="2700000" algn="tl">
                  <a:srgbClr val="000000">
                    <a:alpha val="43137"/>
                  </a:srgbClr>
                </a:outerShdw>
              </a:effectLst>
            </a:endParaRPr>
          </a:p>
        </p:txBody>
      </p:sp>
      <p:sp>
        <p:nvSpPr>
          <p:cNvPr id="9" name="Rectangle 8"/>
          <p:cNvSpPr/>
          <p:nvPr/>
        </p:nvSpPr>
        <p:spPr>
          <a:xfrm>
            <a:off x="3923929" y="1226438"/>
            <a:ext cx="4968551" cy="4401205"/>
          </a:xfrm>
          <a:prstGeom prst="rect">
            <a:avLst/>
          </a:prstGeom>
        </p:spPr>
        <p:txBody>
          <a:bodyPr wrap="square">
            <a:spAutoFit/>
          </a:bodyPr>
          <a:lstStyle/>
          <a:p>
            <a:pPr marL="342900" indent="-342900">
              <a:buFont typeface="Wingdings" pitchFamily="2" charset="2"/>
              <a:buChar char="§"/>
            </a:pPr>
            <a:r>
              <a:rPr lang="sr-Cyrl-RS" sz="2800" dirty="0" smtClean="0"/>
              <a:t>Сигурносно чување података се врши једном недељно </a:t>
            </a:r>
            <a:r>
              <a:rPr lang="sr-Latn-RS" sz="2800" dirty="0" smtClean="0"/>
              <a:t>(</a:t>
            </a:r>
            <a:r>
              <a:rPr lang="sr-Latn-RS" sz="2800" b="1" dirty="0" smtClean="0"/>
              <a:t>BackUp </a:t>
            </a:r>
            <a:r>
              <a:rPr lang="sr-Cyrl-RS" sz="2800" dirty="0" smtClean="0"/>
              <a:t>)</a:t>
            </a:r>
          </a:p>
          <a:p>
            <a:pPr marL="342900" indent="-342900">
              <a:buFont typeface="Wingdings" pitchFamily="2" charset="2"/>
              <a:buChar char="§"/>
            </a:pPr>
            <a:r>
              <a:rPr lang="sr-Cyrl-RS" sz="2800" dirty="0" smtClean="0">
                <a:effectLst>
                  <a:outerShdw blurRad="38100" dist="38100" dir="2700000" algn="tl">
                    <a:srgbClr val="000000">
                      <a:alpha val="43137"/>
                    </a:srgbClr>
                  </a:outerShdw>
                </a:effectLst>
              </a:rPr>
              <a:t>Цена сајта – најјефтинији у Србији</a:t>
            </a:r>
          </a:p>
          <a:p>
            <a:pPr marL="342900" indent="-342900">
              <a:buFont typeface="Wingdings" pitchFamily="2" charset="2"/>
              <a:buChar char="§"/>
            </a:pPr>
            <a:r>
              <a:rPr lang="sr-Cyrl-RS" sz="2800" dirty="0" smtClean="0"/>
              <a:t>Хостинг и домен са фиксном ценом - само 10 еура годишње</a:t>
            </a:r>
          </a:p>
          <a:p>
            <a:pPr marL="342900" indent="-342900">
              <a:buFont typeface="Wingdings" pitchFamily="2" charset="2"/>
              <a:buChar char="§"/>
            </a:pPr>
            <a:r>
              <a:rPr lang="sr-Cyrl-RS" sz="2800" dirty="0" smtClean="0">
                <a:effectLst>
                  <a:outerShdw blurRad="38100" dist="38100" dir="2700000" algn="tl">
                    <a:srgbClr val="000000">
                      <a:alpha val="43137"/>
                    </a:srgbClr>
                  </a:outerShdw>
                </a:effectLst>
              </a:rPr>
              <a:t>Нема додатних трошкова за „ОДРЖАВАЊЕ“</a:t>
            </a:r>
            <a:endParaRPr lang="sr-Cyrl-R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2503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Распоред часова</a:t>
            </a:r>
            <a:endParaRPr lang="sr-Latn-RS" dirty="0"/>
          </a:p>
        </p:txBody>
      </p:sp>
      <p:sp>
        <p:nvSpPr>
          <p:cNvPr id="3" name="Subtitle 2"/>
          <p:cNvSpPr>
            <a:spLocks noGrp="1"/>
          </p:cNvSpPr>
          <p:nvPr>
            <p:ph type="subTitle" idx="1"/>
          </p:nvPr>
        </p:nvSpPr>
        <p:spPr/>
        <p:txBody>
          <a:bodyPr/>
          <a:lstStyle/>
          <a:p>
            <a:r>
              <a:rPr lang="en-US" dirty="0" err="1" smtClean="0"/>
              <a:t>aScTimetables</a:t>
            </a:r>
            <a:endParaRPr lang="sr-Latn-RS" dirty="0"/>
          </a:p>
        </p:txBody>
      </p:sp>
      <p:pic>
        <p:nvPicPr>
          <p:cNvPr id="4" name="Content Placeholder 8"/>
          <p:cNvPicPr>
            <a:picLocks noChangeAspect="1"/>
          </p:cNvPicPr>
          <p:nvPr/>
        </p:nvPicPr>
        <p:blipFill>
          <a:blip r:embed="rId2">
            <a:extLst>
              <a:ext uri="{BEBA8EAE-BF5A-486C-A8C5-ECC9F3942E4B}">
                <a14:imgProps xmlns:a14="http://schemas.microsoft.com/office/drawing/2010/main">
                  <a14:imgLayer r:embed="rId3">
                    <a14:imgEffect>
                      <a14:backgroundRemoval t="968" b="96774" l="9864" r="99830"/>
                    </a14:imgEffect>
                  </a14:imgLayer>
                </a14:imgProps>
              </a:ext>
              <a:ext uri="{28A0092B-C50C-407E-A947-70E740481C1C}">
                <a14:useLocalDpi xmlns:a14="http://schemas.microsoft.com/office/drawing/2010/main" val="0"/>
              </a:ext>
            </a:extLst>
          </a:blip>
          <a:stretch>
            <a:fillRect/>
          </a:stretch>
        </p:blipFill>
        <p:spPr>
          <a:xfrm>
            <a:off x="-540568" y="2636912"/>
            <a:ext cx="5601482" cy="2953162"/>
          </a:xfrm>
          <a:prstGeom prst="rect">
            <a:avLst/>
          </a:prstGeom>
        </p:spPr>
      </p:pic>
    </p:spTree>
    <p:extLst>
      <p:ext uri="{BB962C8B-B14F-4D97-AF65-F5344CB8AC3E}">
        <p14:creationId xmlns:p14="http://schemas.microsoft.com/office/powerpoint/2010/main" val="2818705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7056" y="352322"/>
            <a:ext cx="4323416" cy="1473200"/>
          </a:xfrm>
        </p:spPr>
        <p:txBody>
          <a:bodyPr>
            <a:normAutofit/>
          </a:bodyPr>
          <a:lstStyle/>
          <a:p>
            <a:r>
              <a:rPr lang="en-US" sz="4400" dirty="0" err="1" smtClean="0"/>
              <a:t>aScTimetables</a:t>
            </a:r>
            <a:endParaRPr lang="sr-Latn-RS" sz="4400" dirty="0"/>
          </a:p>
        </p:txBody>
      </p:sp>
      <p:pic>
        <p:nvPicPr>
          <p:cNvPr id="4" name="Content Placeholder 8"/>
          <p:cNvPicPr>
            <a:picLocks noChangeAspect="1"/>
          </p:cNvPicPr>
          <p:nvPr/>
        </p:nvPicPr>
        <p:blipFill>
          <a:blip r:embed="rId2">
            <a:extLst>
              <a:ext uri="{BEBA8EAE-BF5A-486C-A8C5-ECC9F3942E4B}">
                <a14:imgProps xmlns:a14="http://schemas.microsoft.com/office/drawing/2010/main">
                  <a14:imgLayer r:embed="rId3">
                    <a14:imgEffect>
                      <a14:backgroundRemoval t="968" b="96774" l="9864" r="99830"/>
                    </a14:imgEffect>
                  </a14:imgLayer>
                </a14:imgProps>
              </a:ext>
              <a:ext uri="{28A0092B-C50C-407E-A947-70E740481C1C}">
                <a14:useLocalDpi xmlns:a14="http://schemas.microsoft.com/office/drawing/2010/main" val="0"/>
              </a:ext>
            </a:extLst>
          </a:blip>
          <a:stretch>
            <a:fillRect/>
          </a:stretch>
        </p:blipFill>
        <p:spPr>
          <a:xfrm>
            <a:off x="827584" y="3375343"/>
            <a:ext cx="5106697" cy="2692306"/>
          </a:xfrm>
          <a:prstGeom prst="rect">
            <a:avLst/>
          </a:prstGeom>
        </p:spPr>
      </p:pic>
      <p:sp>
        <p:nvSpPr>
          <p:cNvPr id="5" name="Oval Callout 4"/>
          <p:cNvSpPr/>
          <p:nvPr/>
        </p:nvSpPr>
        <p:spPr>
          <a:xfrm>
            <a:off x="392600" y="1196723"/>
            <a:ext cx="4104456" cy="2160240"/>
          </a:xfrm>
          <a:prstGeom prst="wedgeEllipseCallout">
            <a:avLst>
              <a:gd name="adj1" fmla="val 10606"/>
              <a:gd name="adj2" fmla="val 82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При отварању програма јасне инструкције добијате од мене!</a:t>
            </a:r>
            <a:endParaRPr lang="sr-Latn-R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708920"/>
            <a:ext cx="2286924" cy="2525146"/>
          </a:xfrm>
          <a:prstGeom prst="rect">
            <a:avLst/>
          </a:prstGeom>
        </p:spPr>
      </p:pic>
    </p:spTree>
    <p:extLst>
      <p:ext uri="{BB962C8B-B14F-4D97-AF65-F5344CB8AC3E}">
        <p14:creationId xmlns:p14="http://schemas.microsoft.com/office/powerpoint/2010/main" val="351372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3779912" y="5875867"/>
            <a:ext cx="3942184"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www.fbsoft.rs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Oval 12"/>
          <p:cNvSpPr/>
          <p:nvPr/>
        </p:nvSpPr>
        <p:spPr>
          <a:xfrm>
            <a:off x="5706380" y="1808110"/>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effectLst>
                  <a:outerShdw blurRad="38100" dist="38100" dir="2700000" algn="tl">
                    <a:srgbClr val="000000">
                      <a:alpha val="43137"/>
                    </a:srgbClr>
                  </a:outerShdw>
                </a:effectLst>
              </a:rPr>
              <a:t>Преносиве </a:t>
            </a:r>
            <a:r>
              <a:rPr lang="sr-Cyrl-RS" sz="2500" b="1" dirty="0" smtClean="0">
                <a:solidFill>
                  <a:srgbClr val="FFFF00"/>
                </a:solidFill>
                <a:effectLst>
                  <a:outerShdw blurRad="38100" dist="38100" dir="2700000" algn="tl">
                    <a:srgbClr val="000000">
                      <a:alpha val="43137"/>
                    </a:srgbClr>
                  </a:outerShdw>
                </a:effectLst>
              </a:rPr>
              <a:t>интерактивне</a:t>
            </a:r>
            <a:r>
              <a:rPr lang="sr-Cyrl-RS" sz="2400" b="1" dirty="0" smtClean="0">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табле</a:t>
            </a:r>
            <a:endParaRPr lang="sr-Latn-RS" sz="2400" dirty="0">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80728"/>
            <a:ext cx="3670997" cy="28083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253032"/>
            <a:ext cx="4012740" cy="2588217"/>
          </a:xfrm>
          <a:prstGeom prst="rect">
            <a:avLst/>
          </a:prstGeom>
        </p:spPr>
      </p:pic>
    </p:spTree>
    <p:extLst>
      <p:ext uri="{BB962C8B-B14F-4D97-AF65-F5344CB8AC3E}">
        <p14:creationId xmlns:p14="http://schemas.microsoft.com/office/powerpoint/2010/main" val="2732622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596" y="304800"/>
            <a:ext cx="26273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solidFill>
                  <a:srgbClr val="FF0000"/>
                </a:solidFill>
                <a:effectLst>
                  <a:outerShdw blurRad="38100" dist="38100" dir="2700000" algn="tl">
                    <a:srgbClr val="000000">
                      <a:alpha val="43137"/>
                    </a:srgbClr>
                  </a:outerShdw>
                </a:effectLst>
              </a:rPr>
              <a:t>Академија Филиповић доо</a:t>
            </a:r>
            <a:r>
              <a:rPr lang="sr-Cyrl-RS" b="1" dirty="0" smtClean="0">
                <a:solidFill>
                  <a:srgbClr val="FF0000"/>
                </a:solidFill>
                <a:effectLst>
                  <a:outerShdw blurRad="38100" dist="38100" dir="2700000" algn="tl">
                    <a:srgbClr val="000000">
                      <a:alpha val="43137"/>
                    </a:srgbClr>
                  </a:outerShdw>
                </a:effectLst>
              </a:rPr>
              <a:t/>
            </a:r>
            <a:br>
              <a:rPr lang="sr-Cyrl-RS" b="1" dirty="0" smtClean="0">
                <a:solidFill>
                  <a:srgbClr val="FF0000"/>
                </a:solidFill>
                <a:effectLst>
                  <a:outerShdw blurRad="38100" dist="38100" dir="2700000" algn="tl">
                    <a:srgbClr val="000000">
                      <a:alpha val="43137"/>
                    </a:srgbClr>
                  </a:outerShdw>
                </a:effectLst>
              </a:rPr>
            </a:br>
            <a:endParaRPr lang="sr-Latn-RS" sz="2000" dirty="0">
              <a:solidFill>
                <a:srgbClr val="FF0000"/>
              </a:solidFill>
            </a:endParaRPr>
          </a:p>
        </p:txBody>
      </p:sp>
      <p:sp>
        <p:nvSpPr>
          <p:cNvPr id="5" name="TextBox 4"/>
          <p:cNvSpPr txBox="1"/>
          <p:nvPr/>
        </p:nvSpPr>
        <p:spPr>
          <a:xfrm>
            <a:off x="3779912" y="5875867"/>
            <a:ext cx="3942184"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www.fbsoft.rs</a:t>
            </a:r>
            <a:endParaRPr lang="sr-Latn-R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Oval 12"/>
          <p:cNvSpPr/>
          <p:nvPr/>
        </p:nvSpPr>
        <p:spPr>
          <a:xfrm>
            <a:off x="395536" y="4077072"/>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effectLst>
                  <a:outerShdw blurRad="38100" dist="38100" dir="2700000" algn="tl">
                    <a:srgbClr val="000000">
                      <a:alpha val="43137"/>
                    </a:srgbClr>
                  </a:outerShdw>
                </a:effectLst>
              </a:rPr>
              <a:t>Преносиве </a:t>
            </a:r>
            <a:r>
              <a:rPr lang="sr-Cyrl-RS" sz="2500" b="1" dirty="0" smtClean="0">
                <a:solidFill>
                  <a:srgbClr val="FFFF00"/>
                </a:solidFill>
                <a:effectLst>
                  <a:outerShdw blurRad="38100" dist="38100" dir="2700000" algn="tl">
                    <a:srgbClr val="000000">
                      <a:alpha val="43137"/>
                    </a:srgbClr>
                  </a:outerShdw>
                </a:effectLst>
              </a:rPr>
              <a:t>интерактивне</a:t>
            </a:r>
            <a:r>
              <a:rPr lang="sr-Cyrl-RS" sz="2400" b="1" dirty="0" smtClean="0">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табле</a:t>
            </a:r>
            <a:endParaRPr lang="sr-Latn-RS" sz="2400" dirty="0">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4" descr="http://www.fbsoft.rs/files/TABLE/untitled%20folder/DSC094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0175" flipV="1">
            <a:off x="493599" y="945326"/>
            <a:ext cx="3785213" cy="2519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748" y="2968522"/>
            <a:ext cx="4287878" cy="28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6525" y="637697"/>
            <a:ext cx="2020105" cy="523220"/>
          </a:xfrm>
          <a:prstGeom prst="rect">
            <a:avLst/>
          </a:prstGeom>
        </p:spPr>
        <p:txBody>
          <a:bodyPr wrap="none">
            <a:spAutoFit/>
          </a:bodyPr>
          <a:lstStyle/>
          <a:p>
            <a:r>
              <a:rPr lang="sr-Latn-RS" sz="2800" b="1" dirty="0" smtClean="0">
                <a:solidFill>
                  <a:srgbClr val="FF0000"/>
                </a:solidFill>
                <a:effectLst>
                  <a:outerShdw blurRad="38100" dist="38100" dir="2700000" algn="tl">
                    <a:srgbClr val="000000">
                      <a:alpha val="43137"/>
                    </a:srgbClr>
                  </a:outerShdw>
                </a:effectLst>
              </a:rPr>
              <a:t>FBIWB 2700</a:t>
            </a:r>
            <a:endParaRPr lang="sr-Latn-RS" sz="28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3779912" y="3307074"/>
            <a:ext cx="2040943" cy="523220"/>
          </a:xfrm>
          <a:prstGeom prst="rect">
            <a:avLst/>
          </a:prstGeom>
        </p:spPr>
        <p:txBody>
          <a:bodyPr wrap="none">
            <a:spAutoFit/>
          </a:bodyPr>
          <a:lstStyle/>
          <a:p>
            <a:r>
              <a:rPr lang="sr-Latn-RS" sz="2800" b="1" dirty="0" smtClean="0">
                <a:solidFill>
                  <a:srgbClr val="FF0000"/>
                </a:solidFill>
                <a:effectLst>
                  <a:outerShdw blurRad="38100" dist="38100" dir="2700000" algn="tl">
                    <a:srgbClr val="000000">
                      <a:alpha val="43137"/>
                    </a:srgbClr>
                  </a:outerShdw>
                </a:effectLst>
              </a:rPr>
              <a:t>FBIWB </a:t>
            </a:r>
            <a:r>
              <a:rPr lang="sr-Cyrl-RS" sz="2800" b="1" dirty="0" smtClean="0">
                <a:solidFill>
                  <a:srgbClr val="FF0000"/>
                </a:solidFill>
                <a:effectLst>
                  <a:outerShdw blurRad="38100" dist="38100" dir="2700000" algn="tl">
                    <a:srgbClr val="000000">
                      <a:alpha val="43137"/>
                    </a:srgbClr>
                  </a:outerShdw>
                </a:effectLst>
              </a:rPr>
              <a:t>4</a:t>
            </a:r>
            <a:r>
              <a:rPr lang="sr-Latn-RS" sz="2800" b="1" dirty="0" smtClean="0">
                <a:solidFill>
                  <a:srgbClr val="FF0000"/>
                </a:solidFill>
                <a:effectLst>
                  <a:outerShdw blurRad="38100" dist="38100" dir="2700000" algn="tl">
                    <a:srgbClr val="000000">
                      <a:alpha val="43137"/>
                    </a:srgbClr>
                  </a:outerShdw>
                </a:effectLst>
              </a:rPr>
              <a:t>700</a:t>
            </a:r>
            <a:endParaRPr lang="sr-Latn-R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958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827584" y="5269426"/>
            <a:ext cx="3204609"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rgbClr val="FF0000"/>
                </a:solidFill>
                <a:effectLst>
                  <a:outerShdw blurRad="38100" dist="38100" dir="2700000" algn="tl">
                    <a:srgbClr val="000000">
                      <a:alpha val="43137"/>
                    </a:srgbClr>
                  </a:outerShdw>
                </a:effectLst>
              </a:rPr>
              <a:t>Школски информациони систем</a:t>
            </a:r>
            <a:endParaRPr lang="sr-Latn-RS" sz="2400" dirty="0"/>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2836" y="6001811"/>
            <a:ext cx="862136" cy="581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467544" y="1823333"/>
            <a:ext cx="8326208" cy="3477875"/>
          </a:xfrm>
          <a:prstGeom prst="rect">
            <a:avLst/>
          </a:prstGeom>
        </p:spPr>
        <p:txBody>
          <a:bodyPr wrap="square">
            <a:spAutoFit/>
          </a:bodyPr>
          <a:lstStyle/>
          <a:p>
            <a:r>
              <a:rPr lang="sr-Cyrl-RS" sz="2800" b="1" dirty="0" smtClean="0"/>
              <a:t>Школски информациони систем покрива све активности као и извештаје и податке потребне за правилно руковођење школом, управом, министарством</a:t>
            </a:r>
            <a:r>
              <a:rPr lang="sr-Latn-RS" sz="2800" b="1" dirty="0"/>
              <a:t> </a:t>
            </a:r>
            <a:r>
              <a:rPr lang="sr-Latn-RS" sz="2800" b="1" dirty="0" smtClean="0"/>
              <a:t> </a:t>
            </a:r>
            <a:endParaRPr lang="sr-Cyrl-RS" sz="2800" b="1" dirty="0" smtClean="0"/>
          </a:p>
          <a:p>
            <a:endParaRPr lang="ru-RU" sz="2800" b="1" dirty="0" smtClean="0">
              <a:effectLst>
                <a:outerShdw blurRad="38100" dist="38100" dir="2700000" algn="tl">
                  <a:srgbClr val="000000">
                    <a:alpha val="43137"/>
                  </a:srgbClr>
                </a:outerShdw>
              </a:effectLst>
            </a:endParaRPr>
          </a:p>
          <a:p>
            <a:r>
              <a:rPr lang="ru-RU" sz="2800" b="1" dirty="0" smtClean="0">
                <a:effectLst>
                  <a:outerShdw blurRad="38100" dist="38100" dir="2700000" algn="tl">
                    <a:srgbClr val="000000">
                      <a:alpha val="43137"/>
                    </a:srgbClr>
                  </a:outerShdw>
                </a:effectLst>
              </a:rPr>
              <a:t>Могућност комуникације са колегама, </a:t>
            </a:r>
          </a:p>
          <a:p>
            <a:r>
              <a:rPr lang="ru-RU" sz="2800" b="1" dirty="0" smtClean="0">
                <a:effectLst>
                  <a:outerShdw blurRad="38100" dist="38100" dir="2700000" algn="tl">
                    <a:srgbClr val="000000">
                      <a:alpha val="43137"/>
                    </a:srgbClr>
                  </a:outerShdw>
                </a:effectLst>
              </a:rPr>
              <a:t>доступан директру школе, стручној служби.............</a:t>
            </a:r>
          </a:p>
          <a:p>
            <a:endParaRPr lang="ru-RU" sz="2400" dirty="0" smtClean="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941663" y="386898"/>
            <a:ext cx="5345790" cy="648072"/>
          </a:xfrm>
        </p:spPr>
        <p:txBody>
          <a:bodyPr>
            <a:normAutofit fontScale="90000"/>
          </a:bodyPr>
          <a:lstStyle/>
          <a:p>
            <a:r>
              <a:rPr lang="sr-Cyrl-RS" sz="2400" b="1" dirty="0" smtClean="0">
                <a:solidFill>
                  <a:srgbClr val="FF0000"/>
                </a:solidFill>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7" name="Rectangle 6"/>
          <p:cNvSpPr/>
          <p:nvPr/>
        </p:nvSpPr>
        <p:spPr>
          <a:xfrm>
            <a:off x="3131840" y="764704"/>
            <a:ext cx="3312368" cy="1200329"/>
          </a:xfrm>
          <a:prstGeom prst="rect">
            <a:avLst/>
          </a:prstGeom>
        </p:spPr>
        <p:txBody>
          <a:bodyPr wrap="square">
            <a:spAutoFit/>
          </a:bodyPr>
          <a:lstStyle/>
          <a:p>
            <a:pPr lvl="1"/>
            <a:r>
              <a:rPr lang="sr-Cyrl-RS" sz="7200" b="1" dirty="0" smtClean="0">
                <a:solidFill>
                  <a:srgbClr val="FF0000"/>
                </a:solidFill>
              </a:rPr>
              <a:t>ШИС</a:t>
            </a:r>
            <a:endParaRPr lang="sr-Latn-RS" sz="7200" dirty="0"/>
          </a:p>
        </p:txBody>
      </p:sp>
    </p:spTree>
    <p:extLst>
      <p:ext uri="{BB962C8B-B14F-4D97-AF65-F5344CB8AC3E}">
        <p14:creationId xmlns:p14="http://schemas.microsoft.com/office/powerpoint/2010/main" val="1842962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135149" y="3933056"/>
            <a:ext cx="2878211" cy="2524376"/>
          </a:xfrm>
          <a:prstGeom prst="rect">
            <a:avLst/>
          </a:prstGeom>
        </p:spPr>
      </p:pic>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solidFill>
                  <a:schemeClr val="bg1"/>
                </a:solidFill>
                <a:effectLst>
                  <a:outerShdw blurRad="38100" dist="38100" dir="2700000" algn="tl">
                    <a:srgbClr val="000000">
                      <a:alpha val="43137"/>
                    </a:srgbClr>
                  </a:outerShdw>
                </a:effectLst>
              </a:rPr>
              <a:t>Академија Филиповић доо</a:t>
            </a:r>
            <a:r>
              <a:rPr lang="sr-Cyrl-RS" b="1" dirty="0" smtClean="0">
                <a:solidFill>
                  <a:schemeClr val="bg1"/>
                </a:solidFill>
                <a:effectLst>
                  <a:outerShdw blurRad="38100" dist="38100" dir="2700000" algn="tl">
                    <a:srgbClr val="000000">
                      <a:alpha val="43137"/>
                    </a:srgbClr>
                  </a:outerShdw>
                </a:effectLst>
              </a:rPr>
              <a:t/>
            </a:r>
            <a:br>
              <a:rPr lang="sr-Cyrl-RS" b="1" dirty="0" smtClean="0">
                <a:solidFill>
                  <a:schemeClr val="bg1"/>
                </a:solidFill>
                <a:effectLst>
                  <a:outerShdw blurRad="38100" dist="38100" dir="2700000" algn="tl">
                    <a:srgbClr val="000000">
                      <a:alpha val="43137"/>
                    </a:srgbClr>
                  </a:outerShdw>
                </a:effectLst>
              </a:rPr>
            </a:br>
            <a:endParaRPr lang="sr-Latn-RS" sz="2000" dirty="0">
              <a:solidFill>
                <a:schemeClr val="bg1"/>
              </a:solidFill>
            </a:endParaRPr>
          </a:p>
        </p:txBody>
      </p:sp>
      <p:sp>
        <p:nvSpPr>
          <p:cNvPr id="5" name="TextBox 4"/>
          <p:cNvSpPr txBox="1"/>
          <p:nvPr/>
        </p:nvSpPr>
        <p:spPr>
          <a:xfrm>
            <a:off x="3779912" y="5875867"/>
            <a:ext cx="3942184"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www.fbsoft.rs</a:t>
            </a:r>
            <a:endParaRPr lang="sr-Latn-R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Oval 12"/>
          <p:cNvSpPr/>
          <p:nvPr/>
        </p:nvSpPr>
        <p:spPr>
          <a:xfrm>
            <a:off x="392686" y="4839712"/>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effectLst>
                  <a:outerShdw blurRad="38100" dist="38100" dir="2700000" algn="tl">
                    <a:srgbClr val="000000">
                      <a:alpha val="43137"/>
                    </a:srgbClr>
                  </a:outerShdw>
                </a:effectLst>
              </a:rPr>
              <a:t>Преносиве </a:t>
            </a:r>
            <a:r>
              <a:rPr lang="sr-Cyrl-RS" sz="2500" b="1" dirty="0" smtClean="0">
                <a:solidFill>
                  <a:srgbClr val="FFFF00"/>
                </a:solidFill>
                <a:effectLst>
                  <a:outerShdw blurRad="38100" dist="38100" dir="2700000" algn="tl">
                    <a:srgbClr val="000000">
                      <a:alpha val="43137"/>
                    </a:srgbClr>
                  </a:outerShdw>
                </a:effectLst>
              </a:rPr>
              <a:t>интерактивне</a:t>
            </a:r>
            <a:r>
              <a:rPr lang="sr-Cyrl-RS" sz="2400" b="1" dirty="0" smtClean="0">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табле</a:t>
            </a:r>
            <a:endParaRPr lang="sr-Latn-RS" sz="2400" dirty="0">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2686" y="621429"/>
            <a:ext cx="8424936" cy="3108543"/>
          </a:xfrm>
          <a:prstGeom prst="rect">
            <a:avLst/>
          </a:prstGeom>
        </p:spPr>
        <p:txBody>
          <a:bodyPr wrap="square">
            <a:spAutoFit/>
          </a:bodyPr>
          <a:lstStyle/>
          <a:p>
            <a:pPr algn="ctr"/>
            <a:r>
              <a:rPr lang="de-CH"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FBIWB 2700</a:t>
            </a:r>
          </a:p>
          <a:p>
            <a:pPr algn="ctr"/>
            <a:r>
              <a:rPr lang="sr-Cyrl-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de-CH"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FBIWB </a:t>
            </a:r>
            <a:r>
              <a:rPr lang="sr-Latn-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2</a:t>
            </a:r>
            <a:r>
              <a:rPr lang="de-CH"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700</a:t>
            </a:r>
            <a:r>
              <a:rPr lang="sr-Latn-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T</a:t>
            </a:r>
          </a:p>
          <a:p>
            <a:pPr algn="ctr"/>
            <a:r>
              <a:rPr lang="de-CH"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FBIWB </a:t>
            </a:r>
            <a:r>
              <a:rPr lang="sr-Latn-RS"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2</a:t>
            </a:r>
            <a:r>
              <a:rPr lang="de-CH"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700</a:t>
            </a:r>
            <a:r>
              <a:rPr lang="sr-Latn-RS"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sr-Latn-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A</a:t>
            </a:r>
            <a:endParaRPr lang="de-CH" sz="2800" dirty="0"/>
          </a:p>
          <a:p>
            <a:r>
              <a:rPr lang="sr-Cyrl-RS" sz="2800" b="1" dirty="0" smtClean="0"/>
              <a:t>Интерактивне табле најновије генерације</a:t>
            </a:r>
          </a:p>
          <a:p>
            <a:endParaRPr lang="sr-Cyrl-RS" sz="2800" b="1" dirty="0" smtClean="0"/>
          </a:p>
          <a:p>
            <a:r>
              <a:rPr lang="sr-Cyrl-RS" sz="2800" b="1" dirty="0" smtClean="0"/>
              <a:t>Свака просторија за само неколико минута постаје интерактивна/ мултимедијална учионица</a:t>
            </a:r>
          </a:p>
        </p:txBody>
      </p:sp>
    </p:spTree>
    <p:extLst>
      <p:ext uri="{BB962C8B-B14F-4D97-AF65-F5344CB8AC3E}">
        <p14:creationId xmlns:p14="http://schemas.microsoft.com/office/powerpoint/2010/main" val="3416416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737805"/>
            <a:ext cx="2857810" cy="2914878"/>
          </a:xfrm>
          <a:prstGeom prst="rect">
            <a:avLst/>
          </a:prstGeom>
        </p:spPr>
      </p:pic>
      <p:pic>
        <p:nvPicPr>
          <p:cNvPr id="14" name="Content Placeholder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135149" y="3933056"/>
            <a:ext cx="2878211" cy="2524376"/>
          </a:xfrm>
          <a:prstGeom prst="rect">
            <a:avLst/>
          </a:prstGeom>
        </p:spPr>
      </p:pic>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solidFill>
                  <a:schemeClr val="bg1"/>
                </a:solidFill>
                <a:effectLst>
                  <a:outerShdw blurRad="38100" dist="38100" dir="2700000" algn="tl">
                    <a:srgbClr val="000000">
                      <a:alpha val="43137"/>
                    </a:srgbClr>
                  </a:outerShdw>
                </a:effectLst>
              </a:rPr>
              <a:t>Академија Филиповић доо</a:t>
            </a:r>
            <a:r>
              <a:rPr lang="sr-Cyrl-RS" b="1" dirty="0" smtClean="0">
                <a:solidFill>
                  <a:schemeClr val="bg1"/>
                </a:solidFill>
                <a:effectLst>
                  <a:outerShdw blurRad="38100" dist="38100" dir="2700000" algn="tl">
                    <a:srgbClr val="000000">
                      <a:alpha val="43137"/>
                    </a:srgbClr>
                  </a:outerShdw>
                </a:effectLst>
              </a:rPr>
              <a:t/>
            </a:r>
            <a:br>
              <a:rPr lang="sr-Cyrl-RS" b="1" dirty="0" smtClean="0">
                <a:solidFill>
                  <a:schemeClr val="bg1"/>
                </a:solidFill>
                <a:effectLst>
                  <a:outerShdw blurRad="38100" dist="38100" dir="2700000" algn="tl">
                    <a:srgbClr val="000000">
                      <a:alpha val="43137"/>
                    </a:srgbClr>
                  </a:outerShdw>
                </a:effectLst>
              </a:rPr>
            </a:br>
            <a:endParaRPr lang="sr-Latn-RS" sz="2000" dirty="0">
              <a:solidFill>
                <a:schemeClr val="bg1"/>
              </a:solidFill>
            </a:endParaRPr>
          </a:p>
        </p:txBody>
      </p:sp>
      <p:sp>
        <p:nvSpPr>
          <p:cNvPr id="5" name="TextBox 4"/>
          <p:cNvSpPr txBox="1"/>
          <p:nvPr/>
        </p:nvSpPr>
        <p:spPr>
          <a:xfrm>
            <a:off x="3779912" y="5875867"/>
            <a:ext cx="3942184"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www.fbsoft.rs</a:t>
            </a:r>
            <a:endParaRPr lang="sr-Latn-R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Oval 12"/>
          <p:cNvSpPr/>
          <p:nvPr/>
        </p:nvSpPr>
        <p:spPr>
          <a:xfrm>
            <a:off x="3101198" y="3337065"/>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effectLst>
                  <a:outerShdw blurRad="38100" dist="38100" dir="2700000" algn="tl">
                    <a:srgbClr val="000000">
                      <a:alpha val="43137"/>
                    </a:srgbClr>
                  </a:outerShdw>
                </a:effectLst>
              </a:rPr>
              <a:t>Преносиве </a:t>
            </a:r>
            <a:r>
              <a:rPr lang="sr-Cyrl-RS" sz="2500" b="1" dirty="0" smtClean="0">
                <a:solidFill>
                  <a:srgbClr val="FFFF00"/>
                </a:solidFill>
                <a:effectLst>
                  <a:outerShdw blurRad="38100" dist="38100" dir="2700000" algn="tl">
                    <a:srgbClr val="000000">
                      <a:alpha val="43137"/>
                    </a:srgbClr>
                  </a:outerShdw>
                </a:effectLst>
              </a:rPr>
              <a:t>интерактивне</a:t>
            </a:r>
            <a:r>
              <a:rPr lang="sr-Cyrl-RS" sz="2400" b="1" dirty="0" smtClean="0">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табле</a:t>
            </a:r>
            <a:endParaRPr lang="sr-Latn-RS" sz="2400" dirty="0">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2686" y="621429"/>
            <a:ext cx="8424936" cy="1384995"/>
          </a:xfrm>
          <a:prstGeom prst="rect">
            <a:avLst/>
          </a:prstGeom>
        </p:spPr>
        <p:txBody>
          <a:bodyPr wrap="square">
            <a:spAutoFit/>
          </a:bodyPr>
          <a:lstStyle/>
          <a:p>
            <a:pPr algn="ctr"/>
            <a:r>
              <a:rPr lang="de-CH"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FBIWB 2700</a:t>
            </a:r>
          </a:p>
          <a:p>
            <a:pPr algn="ctr"/>
            <a:r>
              <a:rPr lang="sr-Cyrl-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de-CH"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FBIWB </a:t>
            </a:r>
            <a:r>
              <a:rPr lang="sr-Latn-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2</a:t>
            </a:r>
            <a:r>
              <a:rPr lang="de-CH"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700</a:t>
            </a:r>
            <a:r>
              <a:rPr lang="sr-Latn-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T</a:t>
            </a:r>
          </a:p>
          <a:p>
            <a:pPr algn="ctr"/>
            <a:r>
              <a:rPr lang="de-CH"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FBIWB </a:t>
            </a:r>
            <a:r>
              <a:rPr lang="sr-Latn-RS"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2</a:t>
            </a:r>
            <a:r>
              <a:rPr lang="de-CH"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700</a:t>
            </a:r>
            <a:r>
              <a:rPr lang="sr-Latn-RS"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a:t>
            </a:r>
            <a:r>
              <a:rPr lang="sr-Latn-R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A</a:t>
            </a:r>
            <a:endParaRPr lang="de-CH" sz="2800" dirty="0"/>
          </a:p>
        </p:txBody>
      </p:sp>
      <p:sp>
        <p:nvSpPr>
          <p:cNvPr id="8" name="Rectangle 7"/>
          <p:cNvSpPr/>
          <p:nvPr/>
        </p:nvSpPr>
        <p:spPr>
          <a:xfrm>
            <a:off x="611560" y="2055661"/>
            <a:ext cx="7867263" cy="523220"/>
          </a:xfrm>
          <a:prstGeom prst="rect">
            <a:avLst/>
          </a:prstGeom>
        </p:spPr>
        <p:txBody>
          <a:bodyPr wrap="square">
            <a:spAutoFit/>
          </a:bodyPr>
          <a:lstStyle/>
          <a:p>
            <a:r>
              <a:rPr lang="sr-Cyrl-RS" sz="2800" b="1" dirty="0" smtClean="0">
                <a:ln w="11430"/>
                <a:solidFill>
                  <a:schemeClr val="bg1"/>
                </a:solidFill>
                <a:effectLst>
                  <a:outerShdw blurRad="50800" dist="39000" dir="5460000" algn="tl">
                    <a:srgbClr val="000000">
                      <a:alpha val="38000"/>
                    </a:srgbClr>
                  </a:outerShdw>
                </a:effectLst>
              </a:rPr>
              <a:t>Једноставне, приступачне, лаке за  коришћење</a:t>
            </a:r>
            <a:endParaRPr lang="sr-Latn-RS" sz="2800" b="1" dirty="0"/>
          </a:p>
        </p:txBody>
      </p:sp>
      <p:sp>
        <p:nvSpPr>
          <p:cNvPr id="9" name="Rectangle 8"/>
          <p:cNvSpPr/>
          <p:nvPr/>
        </p:nvSpPr>
        <p:spPr>
          <a:xfrm>
            <a:off x="2123728" y="2804756"/>
            <a:ext cx="7600783" cy="523220"/>
          </a:xfrm>
          <a:prstGeom prst="rect">
            <a:avLst/>
          </a:prstGeom>
        </p:spPr>
        <p:txBody>
          <a:bodyPr wrap="square">
            <a:spAutoFit/>
          </a:bodyPr>
          <a:lstStyle/>
          <a:p>
            <a:r>
              <a:rPr lang="sr-Cyrl-RS" sz="2800" b="1" dirty="0" smtClean="0">
                <a:effectLst>
                  <a:outerShdw blurRad="38100" dist="38100" dir="2700000" algn="tl">
                    <a:srgbClr val="000000">
                      <a:alpha val="43137"/>
                    </a:srgbClr>
                  </a:outerShdw>
                </a:effectLst>
              </a:rPr>
              <a:t>Компатибилна са свим програмима</a:t>
            </a:r>
            <a:endParaRPr lang="sr-Latn-R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520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solidFill>
                  <a:schemeClr val="bg1"/>
                </a:solidFill>
                <a:effectLst>
                  <a:outerShdw blurRad="38100" dist="38100" dir="2700000" algn="tl">
                    <a:srgbClr val="000000">
                      <a:alpha val="43137"/>
                    </a:srgbClr>
                  </a:outerShdw>
                </a:effectLst>
              </a:rPr>
              <a:t>Академија Филиповић доо</a:t>
            </a:r>
            <a:r>
              <a:rPr lang="sr-Cyrl-RS" b="1" dirty="0" smtClean="0">
                <a:solidFill>
                  <a:schemeClr val="bg1"/>
                </a:solidFill>
                <a:effectLst>
                  <a:outerShdw blurRad="38100" dist="38100" dir="2700000" algn="tl">
                    <a:srgbClr val="000000">
                      <a:alpha val="43137"/>
                    </a:srgbClr>
                  </a:outerShdw>
                </a:effectLst>
              </a:rPr>
              <a:t/>
            </a:r>
            <a:br>
              <a:rPr lang="sr-Cyrl-RS" b="1" dirty="0" smtClean="0">
                <a:solidFill>
                  <a:schemeClr val="bg1"/>
                </a:solidFill>
                <a:effectLst>
                  <a:outerShdw blurRad="38100" dist="38100" dir="2700000" algn="tl">
                    <a:srgbClr val="000000">
                      <a:alpha val="43137"/>
                    </a:srgbClr>
                  </a:outerShdw>
                </a:effectLst>
              </a:rPr>
            </a:br>
            <a:endParaRPr lang="sr-Latn-RS" sz="2000" dirty="0">
              <a:solidFill>
                <a:schemeClr val="bg1"/>
              </a:solidFill>
            </a:endParaRPr>
          </a:p>
        </p:txBody>
      </p:sp>
      <p:sp>
        <p:nvSpPr>
          <p:cNvPr id="5" name="TextBox 4"/>
          <p:cNvSpPr txBox="1"/>
          <p:nvPr/>
        </p:nvSpPr>
        <p:spPr>
          <a:xfrm>
            <a:off x="4211960" y="5875867"/>
            <a:ext cx="351013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www.fbsoft.rs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Oval 12"/>
          <p:cNvSpPr/>
          <p:nvPr/>
        </p:nvSpPr>
        <p:spPr>
          <a:xfrm>
            <a:off x="408620" y="4506295"/>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effectLst>
                  <a:outerShdw blurRad="38100" dist="38100" dir="2700000" algn="tl">
                    <a:srgbClr val="000000">
                      <a:alpha val="43137"/>
                    </a:srgbClr>
                  </a:outerShdw>
                </a:effectLst>
              </a:rPr>
              <a:t>Статичне </a:t>
            </a:r>
            <a:r>
              <a:rPr lang="sr-Cyrl-RS" sz="2500" b="1" dirty="0" smtClean="0">
                <a:solidFill>
                  <a:srgbClr val="FFFF00"/>
                </a:solidFill>
                <a:effectLst>
                  <a:outerShdw blurRad="38100" dist="38100" dir="2700000" algn="tl">
                    <a:srgbClr val="000000">
                      <a:alpha val="43137"/>
                    </a:srgbClr>
                  </a:outerShdw>
                </a:effectLst>
              </a:rPr>
              <a:t>интерактивне</a:t>
            </a:r>
            <a:r>
              <a:rPr lang="sr-Cyrl-RS" sz="2400" b="1" dirty="0" smtClean="0">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табле</a:t>
            </a:r>
            <a:endParaRPr lang="sr-Latn-RS" sz="2400" dirty="0">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277" y="2170410"/>
            <a:ext cx="5211971" cy="3418829"/>
          </a:xfrm>
          <a:prstGeom prst="rect">
            <a:avLst/>
          </a:prstGeom>
        </p:spPr>
      </p:pic>
      <p:sp>
        <p:nvSpPr>
          <p:cNvPr id="4" name="Rectangle 3"/>
          <p:cNvSpPr/>
          <p:nvPr/>
        </p:nvSpPr>
        <p:spPr>
          <a:xfrm>
            <a:off x="413474" y="2497741"/>
            <a:ext cx="3196598" cy="1200329"/>
          </a:xfrm>
          <a:prstGeom prst="rect">
            <a:avLst/>
          </a:prstGeom>
        </p:spPr>
        <p:txBody>
          <a:bodyPr wrap="square">
            <a:spAutoFit/>
          </a:bodyPr>
          <a:lstStyle/>
          <a:p>
            <a:pPr algn="ctr"/>
            <a:r>
              <a:rPr lang="de-CH" sz="36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IB</a:t>
            </a:r>
            <a:r>
              <a:rPr lang="en-US" sz="3600" b="1"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oardtouch</a:t>
            </a:r>
            <a:r>
              <a:rPr lang="de-CH" sz="36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 FBIWB </a:t>
            </a:r>
            <a:r>
              <a:rPr lang="en-US" sz="36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87</a:t>
            </a:r>
            <a:r>
              <a:rPr lang="sr-Latn-RS" sz="36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rPr>
              <a:t>"</a:t>
            </a:r>
            <a:endParaRPr lang="de-CH" sz="3600" dirty="0"/>
          </a:p>
        </p:txBody>
      </p:sp>
    </p:spTree>
    <p:extLst>
      <p:ext uri="{BB962C8B-B14F-4D97-AF65-F5344CB8AC3E}">
        <p14:creationId xmlns:p14="http://schemas.microsoft.com/office/powerpoint/2010/main" val="2745847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915816" y="1123324"/>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6" name="Rectangle 5"/>
          <p:cNvSpPr/>
          <p:nvPr/>
        </p:nvSpPr>
        <p:spPr>
          <a:xfrm>
            <a:off x="414671" y="2662064"/>
            <a:ext cx="8455260" cy="2677656"/>
          </a:xfrm>
          <a:prstGeom prst="rect">
            <a:avLst/>
          </a:prstGeom>
        </p:spPr>
        <p:txBody>
          <a:bodyPr wrap="square">
            <a:spAutoFit/>
          </a:bodyPr>
          <a:lstStyle/>
          <a:p>
            <a:pPr marL="45720" indent="0">
              <a:buNone/>
            </a:pPr>
            <a:r>
              <a:rPr lang="sr-Cyrl-CS" sz="2800" dirty="0" smtClean="0"/>
              <a:t>У понуди је 1</a:t>
            </a:r>
            <a:r>
              <a:rPr lang="sr-Latn-RS" sz="2800" dirty="0" smtClean="0"/>
              <a:t>2</a:t>
            </a:r>
            <a:r>
              <a:rPr lang="sr-Cyrl-CS" sz="2800" dirty="0" smtClean="0"/>
              <a:t> акредитованих програма.</a:t>
            </a:r>
          </a:p>
          <a:p>
            <a:pPr marL="45720" indent="0">
              <a:buNone/>
            </a:pPr>
            <a:r>
              <a:rPr lang="sr-Cyrl-CS" sz="2800" dirty="0" smtClean="0">
                <a:effectLst>
                  <a:outerShdw blurRad="38100" dist="38100" dir="2700000" algn="tl">
                    <a:srgbClr val="000000">
                      <a:alpha val="43137"/>
                    </a:srgbClr>
                  </a:outerShdw>
                </a:effectLst>
              </a:rPr>
              <a:t>Наши семинари су корисни, практично применљиви у настави и увек  радо слушани</a:t>
            </a:r>
            <a:r>
              <a:rPr lang="sr-Latn-RS" sz="2800" dirty="0" smtClean="0">
                <a:effectLst>
                  <a:outerShdw blurRad="38100" dist="38100" dir="2700000" algn="tl">
                    <a:srgbClr val="000000">
                      <a:alpha val="43137"/>
                    </a:srgbClr>
                  </a:outerShdw>
                </a:effectLst>
              </a:rPr>
              <a:t>.</a:t>
            </a:r>
            <a:endParaRPr lang="sr-Cyrl-CS" sz="2800" dirty="0" smtClean="0">
              <a:effectLst>
                <a:outerShdw blurRad="38100" dist="38100" dir="2700000" algn="tl">
                  <a:srgbClr val="000000">
                    <a:alpha val="43137"/>
                  </a:srgbClr>
                </a:outerShdw>
              </a:effectLst>
            </a:endParaRPr>
          </a:p>
          <a:p>
            <a:pPr marL="45720" indent="0">
              <a:buNone/>
            </a:pPr>
            <a:r>
              <a:rPr lang="sr-Cyrl-CS" sz="2800" dirty="0" smtClean="0"/>
              <a:t>Могућност одложеног плаћања и плаћања у више рата</a:t>
            </a:r>
            <a:r>
              <a:rPr lang="sr-Latn-RS" sz="2800" dirty="0" smtClean="0"/>
              <a:t>.</a:t>
            </a:r>
            <a:endParaRPr lang="sr-Cyrl-CS" sz="2800" dirty="0" smtClean="0"/>
          </a:p>
          <a:p>
            <a:pPr marL="45720" indent="0">
              <a:buNone/>
            </a:pPr>
            <a:r>
              <a:rPr lang="sr-Cyrl-CS" sz="2800" dirty="0" smtClean="0"/>
              <a:t>Школе на територији целе Србије су наши клијенти.</a:t>
            </a:r>
            <a:endParaRPr lang="sr-Latn-RS" sz="2800" dirty="0"/>
          </a:p>
        </p:txBody>
      </p:sp>
    </p:spTree>
    <p:extLst>
      <p:ext uri="{BB962C8B-B14F-4D97-AF65-F5344CB8AC3E}">
        <p14:creationId xmlns:p14="http://schemas.microsoft.com/office/powerpoint/2010/main" val="768484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426596" y="440633"/>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3" name="Rectangle 2"/>
          <p:cNvSpPr/>
          <p:nvPr/>
        </p:nvSpPr>
        <p:spPr>
          <a:xfrm>
            <a:off x="638606" y="908720"/>
            <a:ext cx="4572000" cy="830997"/>
          </a:xfrm>
          <a:prstGeom prst="rect">
            <a:avLst/>
          </a:prstGeom>
        </p:spPr>
        <p:txBody>
          <a:bodyPr>
            <a:spAutoFit/>
          </a:bodyPr>
          <a:lstStyle/>
          <a:p>
            <a:pPr algn="ctr"/>
            <a:r>
              <a:rPr lang="ru-RU" sz="2400" b="1" dirty="0" smtClean="0">
                <a:solidFill>
                  <a:srgbClr val="FF0000"/>
                </a:solidFill>
                <a:effectLst>
                  <a:outerShdw blurRad="38100" dist="38100" dir="2700000" algn="tl">
                    <a:srgbClr val="000000">
                      <a:alpha val="43137"/>
                    </a:srgbClr>
                  </a:outerShdw>
                </a:effectLst>
              </a:rPr>
              <a:t>АКРЕДИТОВАНИ СЕМИНАРИ ЗА </a:t>
            </a:r>
            <a:r>
              <a:rPr lang="sr-Cyrl-RS" sz="2400" b="1" dirty="0" smtClean="0">
                <a:solidFill>
                  <a:srgbClr val="FF0000"/>
                </a:solidFill>
                <a:effectLst>
                  <a:outerShdw blurRad="38100" dist="38100" dir="2700000" algn="tl">
                    <a:srgbClr val="000000">
                      <a:alpha val="43137"/>
                    </a:srgbClr>
                  </a:outerShdw>
                </a:effectLst>
              </a:rPr>
              <a:t>Ш</a:t>
            </a:r>
            <a:r>
              <a:rPr lang="ru-RU" sz="2400" b="1" dirty="0" smtClean="0">
                <a:solidFill>
                  <a:srgbClr val="FF0000"/>
                </a:solidFill>
                <a:effectLst>
                  <a:outerShdw blurRad="38100" dist="38100" dir="2700000" algn="tl">
                    <a:srgbClr val="000000">
                      <a:alpha val="43137"/>
                    </a:srgbClr>
                  </a:outerShdw>
                </a:effectLst>
              </a:rPr>
              <a:t>КОЛСКУ 201</a:t>
            </a:r>
            <a:r>
              <a:rPr lang="sr-Latn-RS" sz="2400" b="1" dirty="0" smtClean="0">
                <a:solidFill>
                  <a:srgbClr val="FF0000"/>
                </a:solidFill>
                <a:effectLst>
                  <a:outerShdw blurRad="38100" dist="38100" dir="2700000" algn="tl">
                    <a:srgbClr val="000000">
                      <a:alpha val="43137"/>
                    </a:srgbClr>
                  </a:outerShdw>
                </a:effectLst>
              </a:rPr>
              <a:t>6</a:t>
            </a:r>
            <a:r>
              <a:rPr lang="ru-RU" sz="2400" b="1" dirty="0" smtClean="0">
                <a:solidFill>
                  <a:srgbClr val="FF0000"/>
                </a:solidFill>
                <a:effectLst>
                  <a:outerShdw blurRad="38100" dist="38100" dir="2700000" algn="tl">
                    <a:srgbClr val="000000">
                      <a:alpha val="43137"/>
                    </a:srgbClr>
                  </a:outerShdw>
                </a:effectLst>
              </a:rPr>
              <a:t>/201</a:t>
            </a:r>
            <a:r>
              <a:rPr lang="sr-Latn-RS" sz="2400" b="1" dirty="0" smtClean="0">
                <a:solidFill>
                  <a:srgbClr val="FF0000"/>
                </a:solidFill>
                <a:effectLst>
                  <a:outerShdw blurRad="38100" dist="38100" dir="2700000" algn="tl">
                    <a:srgbClr val="000000">
                      <a:alpha val="43137"/>
                    </a:srgbClr>
                  </a:outerShdw>
                </a:effectLst>
              </a:rPr>
              <a:t>8</a:t>
            </a:r>
            <a:r>
              <a:rPr lang="ru-RU" sz="2400" b="1" dirty="0" smtClean="0">
                <a:solidFill>
                  <a:srgbClr val="FF0000"/>
                </a:solidFill>
                <a:effectLst>
                  <a:outerShdw blurRad="38100" dist="38100" dir="2700000" algn="tl">
                    <a:srgbClr val="000000">
                      <a:alpha val="43137"/>
                    </a:srgbClr>
                  </a:outerShdw>
                </a:effectLst>
              </a:rPr>
              <a:t> ГОДИНУ</a:t>
            </a:r>
            <a:endParaRPr lang="ru-RU" sz="2400" b="1" dirty="0">
              <a:solidFill>
                <a:srgbClr val="FF0000"/>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69389494"/>
              </p:ext>
            </p:extLst>
          </p:nvPr>
        </p:nvGraphicFramePr>
        <p:xfrm>
          <a:off x="467544" y="1839549"/>
          <a:ext cx="8212190" cy="4036318"/>
        </p:xfrm>
        <a:graphic>
          <a:graphicData uri="http://schemas.openxmlformats.org/drawingml/2006/table">
            <a:tbl>
              <a:tblPr firstRow="1" firstCol="1" bandRow="1">
                <a:tableStyleId>{5C22544A-7EE6-4342-B048-85BDC9FD1C3A}</a:tableStyleId>
              </a:tblPr>
              <a:tblGrid>
                <a:gridCol w="675682">
                  <a:extLst>
                    <a:ext uri="{9D8B030D-6E8A-4147-A177-3AD203B41FA5}">
                      <a16:colId xmlns:a16="http://schemas.microsoft.com/office/drawing/2014/main" val="20000"/>
                    </a:ext>
                  </a:extLst>
                </a:gridCol>
                <a:gridCol w="1345805">
                  <a:extLst>
                    <a:ext uri="{9D8B030D-6E8A-4147-A177-3AD203B41FA5}">
                      <a16:colId xmlns:a16="http://schemas.microsoft.com/office/drawing/2014/main" val="20001"/>
                    </a:ext>
                  </a:extLst>
                </a:gridCol>
                <a:gridCol w="2250948">
                  <a:extLst>
                    <a:ext uri="{9D8B030D-6E8A-4147-A177-3AD203B41FA5}">
                      <a16:colId xmlns:a16="http://schemas.microsoft.com/office/drawing/2014/main" val="20002"/>
                    </a:ext>
                  </a:extLst>
                </a:gridCol>
                <a:gridCol w="3939755">
                  <a:extLst>
                    <a:ext uri="{9D8B030D-6E8A-4147-A177-3AD203B41FA5}">
                      <a16:colId xmlns:a16="http://schemas.microsoft.com/office/drawing/2014/main" val="20003"/>
                    </a:ext>
                  </a:extLst>
                </a:gridCol>
              </a:tblGrid>
              <a:tr h="1023418">
                <a:tc>
                  <a:txBody>
                    <a:bodyPr/>
                    <a:lstStyle/>
                    <a:p>
                      <a:pPr algn="ctr">
                        <a:lnSpc>
                          <a:spcPct val="300000"/>
                        </a:lnSpc>
                        <a:spcAft>
                          <a:spcPts val="0"/>
                        </a:spcAft>
                      </a:pPr>
                      <a:r>
                        <a:rPr lang="sr-Latn-CS" sz="1100" dirty="0">
                          <a:effectLst/>
                        </a:rPr>
                        <a:t>РБ</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dirty="0">
                          <a:effectLst/>
                        </a:rPr>
                        <a:t>КOMПETEНЦИJE</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OБЛAСT</a:t>
                      </a:r>
                      <a:endParaRPr lang="sr-Latn-R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НAЗИВ</a:t>
                      </a:r>
                      <a:endParaRPr lang="sr-Latn-R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004300">
                <a:tc>
                  <a:txBody>
                    <a:bodyPr/>
                    <a:lstStyle/>
                    <a:p>
                      <a:pPr algn="just"/>
                      <a:r>
                        <a:rPr lang="sr-Latn-RS" b="1" dirty="0">
                          <a:solidFill>
                            <a:srgbClr val="222222"/>
                          </a:solidFill>
                          <a:effectLst/>
                        </a:rPr>
                        <a:t>3</a:t>
                      </a:r>
                      <a:endParaRPr lang="sr-Latn-RS" dirty="0">
                        <a:solidFill>
                          <a:srgbClr val="222222"/>
                        </a:solidFill>
                        <a:effectLst/>
                      </a:endParaRPr>
                    </a:p>
                  </a:txBody>
                  <a:tcPr marL="0" marR="0" marT="0" marB="0"/>
                </a:tc>
                <a:tc>
                  <a:txBody>
                    <a:bodyPr/>
                    <a:lstStyle/>
                    <a:p>
                      <a:pPr algn="just"/>
                      <a:r>
                        <a:rPr lang="sr-Cyrl-RS" b="1">
                          <a:solidFill>
                            <a:srgbClr val="222222"/>
                          </a:solidFill>
                          <a:effectLst/>
                        </a:rPr>
                        <a:t>К1 / П1</a:t>
                      </a:r>
                      <a:endParaRPr lang="sr-Cyrl-RS">
                        <a:solidFill>
                          <a:srgbClr val="222222"/>
                        </a:solidFill>
                        <a:effectLst/>
                      </a:endParaRPr>
                    </a:p>
                  </a:txBody>
                  <a:tcPr marL="0" marR="0" marT="0" marB="0"/>
                </a:tc>
                <a:tc>
                  <a:txBody>
                    <a:bodyPr/>
                    <a:lstStyle/>
                    <a:p>
                      <a:pPr algn="just"/>
                      <a:r>
                        <a:rPr lang="sr-Cyrl-RS" b="1">
                          <a:solidFill>
                            <a:srgbClr val="222222"/>
                          </a:solidFill>
                          <a:effectLst/>
                        </a:rPr>
                        <a:t>Библиотекарство</a:t>
                      </a:r>
                      <a:endParaRPr lang="sr-Cyrl-RS">
                        <a:solidFill>
                          <a:srgbClr val="222222"/>
                        </a:solidFill>
                        <a:effectLst/>
                      </a:endParaRPr>
                    </a:p>
                  </a:txBody>
                  <a:tcPr marL="0" marR="0" marT="0" marB="0"/>
                </a:tc>
                <a:tc>
                  <a:txBody>
                    <a:bodyPr/>
                    <a:lstStyle/>
                    <a:p>
                      <a:pPr algn="just"/>
                      <a:r>
                        <a:rPr lang="sr-Cyrl-RS" b="1" dirty="0">
                          <a:solidFill>
                            <a:srgbClr val="222222"/>
                          </a:solidFill>
                          <a:effectLst/>
                        </a:rPr>
                        <a:t>Школска библиотека у 21.Веку</a:t>
                      </a:r>
                      <a:endParaRPr lang="sr-Cyrl-RS" dirty="0">
                        <a:solidFill>
                          <a:srgbClr val="222222"/>
                        </a:solidFill>
                        <a:effectLst/>
                      </a:endParaRPr>
                    </a:p>
                  </a:txBody>
                  <a:tcPr marL="0" marR="0" marT="0" marB="0"/>
                </a:tc>
                <a:extLst>
                  <a:ext uri="{0D108BD9-81ED-4DB2-BD59-A6C34878D82A}">
                    <a16:rowId xmlns:a16="http://schemas.microsoft.com/office/drawing/2014/main" val="10001"/>
                  </a:ext>
                </a:extLst>
              </a:tr>
              <a:tr h="1004300">
                <a:tc>
                  <a:txBody>
                    <a:bodyPr/>
                    <a:lstStyle/>
                    <a:p>
                      <a:pPr algn="just"/>
                      <a:r>
                        <a:rPr lang="sr-Latn-RS" b="1" dirty="0">
                          <a:solidFill>
                            <a:srgbClr val="222222"/>
                          </a:solidFill>
                          <a:effectLst/>
                        </a:rPr>
                        <a:t>699</a:t>
                      </a:r>
                      <a:endParaRPr lang="sr-Latn-RS" dirty="0">
                        <a:solidFill>
                          <a:srgbClr val="222222"/>
                        </a:solidFill>
                        <a:effectLst/>
                      </a:endParaRPr>
                    </a:p>
                  </a:txBody>
                  <a:tcPr marL="0" marR="0" marT="0" marB="0"/>
                </a:tc>
                <a:tc>
                  <a:txBody>
                    <a:bodyPr/>
                    <a:lstStyle/>
                    <a:p>
                      <a:pPr algn="just"/>
                      <a:r>
                        <a:rPr lang="sr-Cyrl-RS" b="1">
                          <a:solidFill>
                            <a:srgbClr val="222222"/>
                          </a:solidFill>
                          <a:effectLst/>
                        </a:rPr>
                        <a:t>К1 / П1</a:t>
                      </a:r>
                      <a:endParaRPr lang="sr-Cyrl-RS">
                        <a:solidFill>
                          <a:srgbClr val="222222"/>
                        </a:solidFill>
                        <a:effectLst/>
                      </a:endParaRPr>
                    </a:p>
                  </a:txBody>
                  <a:tcPr marL="0" marR="0" marT="0" marB="0"/>
                </a:tc>
                <a:tc>
                  <a:txBody>
                    <a:bodyPr/>
                    <a:lstStyle/>
                    <a:p>
                      <a:pPr algn="just"/>
                      <a:r>
                        <a:rPr lang="sr-Cyrl-RS" b="1">
                          <a:solidFill>
                            <a:srgbClr val="222222"/>
                          </a:solidFill>
                          <a:effectLst/>
                        </a:rPr>
                        <a:t>Српски језик и књижевност</a:t>
                      </a:r>
                      <a:endParaRPr lang="sr-Cyrl-RS">
                        <a:solidFill>
                          <a:srgbClr val="222222"/>
                        </a:solidFill>
                        <a:effectLst/>
                      </a:endParaRPr>
                    </a:p>
                  </a:txBody>
                  <a:tcPr marL="0" marR="0" marT="0" marB="0"/>
                </a:tc>
                <a:tc>
                  <a:txBody>
                    <a:bodyPr/>
                    <a:lstStyle/>
                    <a:p>
                      <a:pPr algn="just"/>
                      <a:r>
                        <a:rPr lang="ru-RU" b="1" dirty="0">
                          <a:solidFill>
                            <a:srgbClr val="222222"/>
                          </a:solidFill>
                          <a:effectLst/>
                        </a:rPr>
                        <a:t>Активно-креативно учење:Савремени трендови у настави граматике</a:t>
                      </a:r>
                      <a:endParaRPr lang="ru-RU" dirty="0">
                        <a:solidFill>
                          <a:srgbClr val="222222"/>
                        </a:solidFill>
                        <a:effectLst/>
                      </a:endParaRPr>
                    </a:p>
                  </a:txBody>
                  <a:tcPr marL="0" marR="0" marT="0" marB="0"/>
                </a:tc>
                <a:extLst>
                  <a:ext uri="{0D108BD9-81ED-4DB2-BD59-A6C34878D82A}">
                    <a16:rowId xmlns:a16="http://schemas.microsoft.com/office/drawing/2014/main" val="10002"/>
                  </a:ext>
                </a:extLst>
              </a:tr>
              <a:tr h="1004300">
                <a:tc>
                  <a:txBody>
                    <a:bodyPr/>
                    <a:lstStyle/>
                    <a:p>
                      <a:pPr algn="just"/>
                      <a:r>
                        <a:rPr lang="sr-Latn-RS" b="1" dirty="0">
                          <a:solidFill>
                            <a:srgbClr val="222222"/>
                          </a:solidFill>
                          <a:effectLst/>
                        </a:rPr>
                        <a:t>225</a:t>
                      </a:r>
                      <a:endParaRPr lang="sr-Latn-RS" dirty="0">
                        <a:solidFill>
                          <a:srgbClr val="222222"/>
                        </a:solidFill>
                        <a:effectLst/>
                      </a:endParaRPr>
                    </a:p>
                  </a:txBody>
                  <a:tcPr marL="0" marR="0" marT="0" marB="0"/>
                </a:tc>
                <a:tc>
                  <a:txBody>
                    <a:bodyPr/>
                    <a:lstStyle/>
                    <a:p>
                      <a:pPr algn="just"/>
                      <a:r>
                        <a:rPr lang="sr-Cyrl-RS" b="1">
                          <a:solidFill>
                            <a:srgbClr val="222222"/>
                          </a:solidFill>
                          <a:effectLst/>
                        </a:rPr>
                        <a:t>К2 / П1</a:t>
                      </a:r>
                      <a:endParaRPr lang="sr-Cyrl-RS">
                        <a:solidFill>
                          <a:srgbClr val="222222"/>
                        </a:solidFill>
                        <a:effectLst/>
                      </a:endParaRPr>
                    </a:p>
                  </a:txBody>
                  <a:tcPr marL="0" marR="0" marT="0" marB="0"/>
                </a:tc>
                <a:tc>
                  <a:txBody>
                    <a:bodyPr/>
                    <a:lstStyle/>
                    <a:p>
                      <a:pPr algn="just"/>
                      <a:r>
                        <a:rPr lang="sr-Cyrl-RS" b="1">
                          <a:solidFill>
                            <a:srgbClr val="222222"/>
                          </a:solidFill>
                          <a:effectLst/>
                        </a:rPr>
                        <a:t>Информатика</a:t>
                      </a:r>
                      <a:endParaRPr lang="sr-Cyrl-RS">
                        <a:solidFill>
                          <a:srgbClr val="222222"/>
                        </a:solidFill>
                        <a:effectLst/>
                      </a:endParaRPr>
                    </a:p>
                  </a:txBody>
                  <a:tcPr marL="0" marR="0" marT="0" marB="0"/>
                </a:tc>
                <a:tc>
                  <a:txBody>
                    <a:bodyPr/>
                    <a:lstStyle/>
                    <a:p>
                      <a:pPr algn="just"/>
                      <a:r>
                        <a:rPr lang="ru-RU" b="1" dirty="0">
                          <a:solidFill>
                            <a:srgbClr val="222222"/>
                          </a:solidFill>
                          <a:effectLst/>
                        </a:rPr>
                        <a:t>Нучи да рукујеш Мултимедијалним уређајима и подешавањем система</a:t>
                      </a:r>
                      <a:endParaRPr lang="ru-RU" dirty="0">
                        <a:solidFill>
                          <a:srgbClr val="222222"/>
                        </a:solidFill>
                        <a:effectLst/>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97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426596" y="440633"/>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3" name="Rectangle 2"/>
          <p:cNvSpPr/>
          <p:nvPr/>
        </p:nvSpPr>
        <p:spPr>
          <a:xfrm>
            <a:off x="638606" y="908720"/>
            <a:ext cx="4572000" cy="830997"/>
          </a:xfrm>
          <a:prstGeom prst="rect">
            <a:avLst/>
          </a:prstGeom>
        </p:spPr>
        <p:txBody>
          <a:bodyPr>
            <a:spAutoFit/>
          </a:bodyPr>
          <a:lstStyle/>
          <a:p>
            <a:pPr algn="ctr"/>
            <a:r>
              <a:rPr lang="ru-RU" sz="2400" b="1" dirty="0" smtClean="0">
                <a:solidFill>
                  <a:srgbClr val="FF0000"/>
                </a:solidFill>
                <a:effectLst>
                  <a:outerShdw blurRad="38100" dist="38100" dir="2700000" algn="tl">
                    <a:srgbClr val="000000">
                      <a:alpha val="43137"/>
                    </a:srgbClr>
                  </a:outerShdw>
                </a:effectLst>
              </a:rPr>
              <a:t>АКРЕДИТОВАНИ СЕМИНАРИ ЗА </a:t>
            </a:r>
            <a:r>
              <a:rPr lang="sr-Cyrl-RS" sz="2400" b="1" dirty="0" smtClean="0">
                <a:solidFill>
                  <a:srgbClr val="FF0000"/>
                </a:solidFill>
                <a:effectLst>
                  <a:outerShdw blurRad="38100" dist="38100" dir="2700000" algn="tl">
                    <a:srgbClr val="000000">
                      <a:alpha val="43137"/>
                    </a:srgbClr>
                  </a:outerShdw>
                </a:effectLst>
              </a:rPr>
              <a:t>Ш</a:t>
            </a:r>
            <a:r>
              <a:rPr lang="ru-RU" sz="2400" b="1" dirty="0" smtClean="0">
                <a:solidFill>
                  <a:srgbClr val="FF0000"/>
                </a:solidFill>
                <a:effectLst>
                  <a:outerShdw blurRad="38100" dist="38100" dir="2700000" algn="tl">
                    <a:srgbClr val="000000">
                      <a:alpha val="43137"/>
                    </a:srgbClr>
                  </a:outerShdw>
                </a:effectLst>
              </a:rPr>
              <a:t>КОЛСКУ 2014/2016 ГОДИНУ</a:t>
            </a:r>
            <a:endParaRPr lang="ru-RU" sz="2400" b="1" dirty="0">
              <a:solidFill>
                <a:srgbClr val="FF00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717966166"/>
              </p:ext>
            </p:extLst>
          </p:nvPr>
        </p:nvGraphicFramePr>
        <p:xfrm>
          <a:off x="395536" y="1811610"/>
          <a:ext cx="8375949" cy="4223529"/>
        </p:xfrm>
        <a:graphic>
          <a:graphicData uri="http://schemas.openxmlformats.org/drawingml/2006/table">
            <a:tbl>
              <a:tblPr firstRow="1" firstCol="1" bandRow="1">
                <a:tableStyleId>{5C22544A-7EE6-4342-B048-85BDC9FD1C3A}</a:tableStyleId>
              </a:tblPr>
              <a:tblGrid>
                <a:gridCol w="689156">
                  <a:extLst>
                    <a:ext uri="{9D8B030D-6E8A-4147-A177-3AD203B41FA5}">
                      <a16:colId xmlns:a16="http://schemas.microsoft.com/office/drawing/2014/main" val="20000"/>
                    </a:ext>
                  </a:extLst>
                </a:gridCol>
                <a:gridCol w="1372641">
                  <a:extLst>
                    <a:ext uri="{9D8B030D-6E8A-4147-A177-3AD203B41FA5}">
                      <a16:colId xmlns:a16="http://schemas.microsoft.com/office/drawing/2014/main" val="20001"/>
                    </a:ext>
                  </a:extLst>
                </a:gridCol>
                <a:gridCol w="2295834">
                  <a:extLst>
                    <a:ext uri="{9D8B030D-6E8A-4147-A177-3AD203B41FA5}">
                      <a16:colId xmlns:a16="http://schemas.microsoft.com/office/drawing/2014/main" val="20002"/>
                    </a:ext>
                  </a:extLst>
                </a:gridCol>
                <a:gridCol w="4018318">
                  <a:extLst>
                    <a:ext uri="{9D8B030D-6E8A-4147-A177-3AD203B41FA5}">
                      <a16:colId xmlns:a16="http://schemas.microsoft.com/office/drawing/2014/main" val="20003"/>
                    </a:ext>
                  </a:extLst>
                </a:gridCol>
              </a:tblGrid>
              <a:tr h="1247423">
                <a:tc>
                  <a:txBody>
                    <a:bodyPr/>
                    <a:lstStyle/>
                    <a:p>
                      <a:pPr algn="ctr">
                        <a:lnSpc>
                          <a:spcPct val="300000"/>
                        </a:lnSpc>
                        <a:spcAft>
                          <a:spcPts val="0"/>
                        </a:spcAft>
                      </a:pPr>
                      <a:r>
                        <a:rPr lang="sr-Latn-CS" sz="1100" dirty="0">
                          <a:effectLst/>
                        </a:rPr>
                        <a:t>РБ</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dirty="0">
                          <a:effectLst/>
                        </a:rPr>
                        <a:t>КOMПETEНЦИJE</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dirty="0">
                          <a:effectLst/>
                        </a:rPr>
                        <a:t>OБЛAСT</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dirty="0">
                          <a:effectLst/>
                        </a:rPr>
                        <a:t>НAЗИВ</a:t>
                      </a:r>
                      <a:endParaRPr lang="sr-Latn-R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939413">
                <a:tc>
                  <a:txBody>
                    <a:bodyPr/>
                    <a:lstStyle/>
                    <a:p>
                      <a:pPr algn="just"/>
                      <a:r>
                        <a:rPr lang="sr-Latn-RS" b="1" dirty="0">
                          <a:solidFill>
                            <a:srgbClr val="222222"/>
                          </a:solidFill>
                          <a:effectLst/>
                        </a:rPr>
                        <a:t>227</a:t>
                      </a:r>
                      <a:endParaRPr lang="sr-Latn-RS" dirty="0">
                        <a:solidFill>
                          <a:srgbClr val="222222"/>
                        </a:solidFill>
                        <a:effectLst/>
                      </a:endParaRPr>
                    </a:p>
                  </a:txBody>
                  <a:tcPr marL="0" marR="0" marT="0" marB="0"/>
                </a:tc>
                <a:tc>
                  <a:txBody>
                    <a:bodyPr/>
                    <a:lstStyle/>
                    <a:p>
                      <a:pPr algn="just"/>
                      <a:r>
                        <a:rPr lang="sr-Cyrl-RS" b="1">
                          <a:solidFill>
                            <a:srgbClr val="222222"/>
                          </a:solidFill>
                          <a:effectLst/>
                        </a:rPr>
                        <a:t>К2 / П1</a:t>
                      </a:r>
                      <a:endParaRPr lang="sr-Cyrl-RS">
                        <a:solidFill>
                          <a:srgbClr val="222222"/>
                        </a:solidFill>
                        <a:effectLst/>
                      </a:endParaRPr>
                    </a:p>
                  </a:txBody>
                  <a:tcPr marL="0" marR="0" marT="0" marB="0"/>
                </a:tc>
                <a:tc>
                  <a:txBody>
                    <a:bodyPr/>
                    <a:lstStyle/>
                    <a:p>
                      <a:pPr algn="just"/>
                      <a:r>
                        <a:rPr lang="sr-Cyrl-RS" b="1">
                          <a:solidFill>
                            <a:srgbClr val="222222"/>
                          </a:solidFill>
                          <a:effectLst/>
                        </a:rPr>
                        <a:t>Информатика</a:t>
                      </a:r>
                      <a:endParaRPr lang="sr-Cyrl-RS">
                        <a:solidFill>
                          <a:srgbClr val="222222"/>
                        </a:solidFill>
                        <a:effectLst/>
                      </a:endParaRPr>
                    </a:p>
                  </a:txBody>
                  <a:tcPr marL="0" marR="0" marT="0" marB="0"/>
                </a:tc>
                <a:tc>
                  <a:txBody>
                    <a:bodyPr/>
                    <a:lstStyle/>
                    <a:p>
                      <a:pPr algn="just"/>
                      <a:r>
                        <a:rPr lang="ru-RU" b="1" dirty="0">
                          <a:solidFill>
                            <a:srgbClr val="222222"/>
                          </a:solidFill>
                          <a:effectLst/>
                        </a:rPr>
                        <a:t>Онлајн Учење кроз примену мултимедијалних садржаја</a:t>
                      </a:r>
                      <a:endParaRPr lang="ru-RU" dirty="0">
                        <a:solidFill>
                          <a:srgbClr val="222222"/>
                        </a:solidFill>
                        <a:effectLst/>
                      </a:endParaRPr>
                    </a:p>
                  </a:txBody>
                  <a:tcPr marL="0" marR="0" marT="0" marB="0"/>
                </a:tc>
                <a:extLst>
                  <a:ext uri="{0D108BD9-81ED-4DB2-BD59-A6C34878D82A}">
                    <a16:rowId xmlns:a16="http://schemas.microsoft.com/office/drawing/2014/main" val="10001"/>
                  </a:ext>
                </a:extLst>
              </a:tr>
              <a:tr h="939413">
                <a:tc>
                  <a:txBody>
                    <a:bodyPr/>
                    <a:lstStyle/>
                    <a:p>
                      <a:pPr algn="just"/>
                      <a:r>
                        <a:rPr lang="sr-Latn-RS" b="1" dirty="0">
                          <a:solidFill>
                            <a:srgbClr val="222222"/>
                          </a:solidFill>
                          <a:effectLst/>
                        </a:rPr>
                        <a:t>231</a:t>
                      </a:r>
                      <a:endParaRPr lang="sr-Latn-RS" dirty="0">
                        <a:solidFill>
                          <a:srgbClr val="222222"/>
                        </a:solidFill>
                        <a:effectLst/>
                      </a:endParaRPr>
                    </a:p>
                  </a:txBody>
                  <a:tcPr marL="0" marR="0" marT="0" marB="0"/>
                </a:tc>
                <a:tc>
                  <a:txBody>
                    <a:bodyPr/>
                    <a:lstStyle/>
                    <a:p>
                      <a:pPr algn="just"/>
                      <a:r>
                        <a:rPr lang="sr-Cyrl-RS" b="1">
                          <a:solidFill>
                            <a:srgbClr val="222222"/>
                          </a:solidFill>
                          <a:effectLst/>
                        </a:rPr>
                        <a:t>К2 / П1</a:t>
                      </a:r>
                      <a:endParaRPr lang="sr-Cyrl-RS">
                        <a:solidFill>
                          <a:srgbClr val="222222"/>
                        </a:solidFill>
                        <a:effectLst/>
                      </a:endParaRPr>
                    </a:p>
                  </a:txBody>
                  <a:tcPr marL="0" marR="0" marT="0" marB="0"/>
                </a:tc>
                <a:tc>
                  <a:txBody>
                    <a:bodyPr/>
                    <a:lstStyle/>
                    <a:p>
                      <a:pPr algn="just"/>
                      <a:r>
                        <a:rPr lang="sr-Cyrl-RS" b="1">
                          <a:solidFill>
                            <a:srgbClr val="222222"/>
                          </a:solidFill>
                          <a:effectLst/>
                        </a:rPr>
                        <a:t>Информатика</a:t>
                      </a:r>
                      <a:endParaRPr lang="sr-Cyrl-RS">
                        <a:solidFill>
                          <a:srgbClr val="222222"/>
                        </a:solidFill>
                        <a:effectLst/>
                      </a:endParaRPr>
                    </a:p>
                  </a:txBody>
                  <a:tcPr marL="0" marR="0" marT="0" marB="0"/>
                </a:tc>
                <a:tc>
                  <a:txBody>
                    <a:bodyPr/>
                    <a:lstStyle/>
                    <a:p>
                      <a:pPr algn="just"/>
                      <a:r>
                        <a:rPr lang="ru-RU" b="1" dirty="0">
                          <a:solidFill>
                            <a:srgbClr val="222222"/>
                          </a:solidFill>
                          <a:effectLst/>
                        </a:rPr>
                        <a:t>Учење на даљину уз примену мултимедије</a:t>
                      </a:r>
                      <a:endParaRPr lang="ru-RU" dirty="0">
                        <a:solidFill>
                          <a:srgbClr val="222222"/>
                        </a:solidFill>
                        <a:effectLst/>
                      </a:endParaRPr>
                    </a:p>
                  </a:txBody>
                  <a:tcPr marL="0" marR="0" marT="0" marB="0"/>
                </a:tc>
                <a:extLst>
                  <a:ext uri="{0D108BD9-81ED-4DB2-BD59-A6C34878D82A}">
                    <a16:rowId xmlns:a16="http://schemas.microsoft.com/office/drawing/2014/main" val="10002"/>
                  </a:ext>
                </a:extLst>
              </a:tr>
              <a:tr h="939413">
                <a:tc>
                  <a:txBody>
                    <a:bodyPr/>
                    <a:lstStyle/>
                    <a:p>
                      <a:pPr algn="just"/>
                      <a:r>
                        <a:rPr lang="sr-Latn-RS" b="1" dirty="0">
                          <a:solidFill>
                            <a:srgbClr val="222222"/>
                          </a:solidFill>
                          <a:effectLst/>
                        </a:rPr>
                        <a:t>297</a:t>
                      </a:r>
                      <a:endParaRPr lang="sr-Latn-RS" dirty="0">
                        <a:solidFill>
                          <a:srgbClr val="222222"/>
                        </a:solidFill>
                        <a:effectLst/>
                      </a:endParaRPr>
                    </a:p>
                  </a:txBody>
                  <a:tcPr marL="0" marR="0" marT="0" marB="0"/>
                </a:tc>
                <a:tc>
                  <a:txBody>
                    <a:bodyPr/>
                    <a:lstStyle/>
                    <a:p>
                      <a:pPr algn="just"/>
                      <a:r>
                        <a:rPr lang="sr-Cyrl-RS" b="1">
                          <a:solidFill>
                            <a:srgbClr val="222222"/>
                          </a:solidFill>
                          <a:effectLst/>
                        </a:rPr>
                        <a:t>К2 / П1</a:t>
                      </a:r>
                      <a:endParaRPr lang="sr-Cyrl-RS">
                        <a:solidFill>
                          <a:srgbClr val="222222"/>
                        </a:solidFill>
                        <a:effectLst/>
                      </a:endParaRPr>
                    </a:p>
                  </a:txBody>
                  <a:tcPr marL="0" marR="0" marT="0" marB="0"/>
                </a:tc>
                <a:tc>
                  <a:txBody>
                    <a:bodyPr/>
                    <a:lstStyle/>
                    <a:p>
                      <a:pPr algn="just"/>
                      <a:r>
                        <a:rPr lang="ru-RU" b="1">
                          <a:solidFill>
                            <a:srgbClr val="222222"/>
                          </a:solidFill>
                          <a:effectLst/>
                        </a:rPr>
                        <a:t>Деца/ученици којима је потребна додатна подршка у образовању</a:t>
                      </a:r>
                      <a:endParaRPr lang="ru-RU">
                        <a:solidFill>
                          <a:srgbClr val="222222"/>
                        </a:solidFill>
                        <a:effectLst/>
                      </a:endParaRPr>
                    </a:p>
                  </a:txBody>
                  <a:tcPr marL="0" marR="0" marT="0" marB="0"/>
                </a:tc>
                <a:tc>
                  <a:txBody>
                    <a:bodyPr/>
                    <a:lstStyle/>
                    <a:p>
                      <a:pPr algn="just"/>
                      <a:r>
                        <a:rPr lang="ru-RU" b="1" dirty="0">
                          <a:solidFill>
                            <a:srgbClr val="222222"/>
                          </a:solidFill>
                          <a:effectLst/>
                        </a:rPr>
                        <a:t>Примена метода и техника мапа учења,брзог читања,памћења у настави и интеграција у образовани систем</a:t>
                      </a:r>
                      <a:endParaRPr lang="ru-RU" dirty="0">
                        <a:solidFill>
                          <a:srgbClr val="222222"/>
                        </a:solidFill>
                        <a:effectLst/>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66635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426596" y="440633"/>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3" name="Rectangle 2"/>
          <p:cNvSpPr/>
          <p:nvPr/>
        </p:nvSpPr>
        <p:spPr>
          <a:xfrm>
            <a:off x="638606" y="908720"/>
            <a:ext cx="4572000" cy="830997"/>
          </a:xfrm>
          <a:prstGeom prst="rect">
            <a:avLst/>
          </a:prstGeom>
        </p:spPr>
        <p:txBody>
          <a:bodyPr>
            <a:spAutoFit/>
          </a:bodyPr>
          <a:lstStyle/>
          <a:p>
            <a:pPr algn="ctr"/>
            <a:r>
              <a:rPr lang="ru-RU" sz="2400" b="1" dirty="0" smtClean="0">
                <a:solidFill>
                  <a:srgbClr val="FF0000"/>
                </a:solidFill>
                <a:effectLst>
                  <a:outerShdw blurRad="38100" dist="38100" dir="2700000" algn="tl">
                    <a:srgbClr val="000000">
                      <a:alpha val="43137"/>
                    </a:srgbClr>
                  </a:outerShdw>
                </a:effectLst>
              </a:rPr>
              <a:t>АКРЕДИТОВАНИ СЕМИНАРИ ЗА </a:t>
            </a:r>
            <a:r>
              <a:rPr lang="sr-Cyrl-RS" sz="2400" b="1" dirty="0" smtClean="0">
                <a:solidFill>
                  <a:srgbClr val="FF0000"/>
                </a:solidFill>
                <a:effectLst>
                  <a:outerShdw blurRad="38100" dist="38100" dir="2700000" algn="tl">
                    <a:srgbClr val="000000">
                      <a:alpha val="43137"/>
                    </a:srgbClr>
                  </a:outerShdw>
                </a:effectLst>
              </a:rPr>
              <a:t>Ш</a:t>
            </a:r>
            <a:r>
              <a:rPr lang="ru-RU" sz="2400" b="1" dirty="0" smtClean="0">
                <a:solidFill>
                  <a:srgbClr val="FF0000"/>
                </a:solidFill>
                <a:effectLst>
                  <a:outerShdw blurRad="38100" dist="38100" dir="2700000" algn="tl">
                    <a:srgbClr val="000000">
                      <a:alpha val="43137"/>
                    </a:srgbClr>
                  </a:outerShdw>
                </a:effectLst>
              </a:rPr>
              <a:t>КОЛСКУ 2014/2016 ГОДИНУ</a:t>
            </a:r>
            <a:endParaRPr lang="ru-RU" sz="2400" b="1" dirty="0">
              <a:solidFill>
                <a:srgbClr val="FF00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2264752178"/>
              </p:ext>
            </p:extLst>
          </p:nvPr>
        </p:nvGraphicFramePr>
        <p:xfrm>
          <a:off x="467544" y="1827040"/>
          <a:ext cx="8455260" cy="4138694"/>
        </p:xfrm>
        <a:graphic>
          <a:graphicData uri="http://schemas.openxmlformats.org/drawingml/2006/table">
            <a:tbl>
              <a:tblPr firstRow="1" firstCol="1" bandRow="1">
                <a:tableStyleId>{5C22544A-7EE6-4342-B048-85BDC9FD1C3A}</a:tableStyleId>
              </a:tblPr>
              <a:tblGrid>
                <a:gridCol w="695681">
                  <a:extLst>
                    <a:ext uri="{9D8B030D-6E8A-4147-A177-3AD203B41FA5}">
                      <a16:colId xmlns:a16="http://schemas.microsoft.com/office/drawing/2014/main" val="20000"/>
                    </a:ext>
                  </a:extLst>
                </a:gridCol>
                <a:gridCol w="1385639">
                  <a:extLst>
                    <a:ext uri="{9D8B030D-6E8A-4147-A177-3AD203B41FA5}">
                      <a16:colId xmlns:a16="http://schemas.microsoft.com/office/drawing/2014/main" val="20001"/>
                    </a:ext>
                  </a:extLst>
                </a:gridCol>
                <a:gridCol w="2317573">
                  <a:extLst>
                    <a:ext uri="{9D8B030D-6E8A-4147-A177-3AD203B41FA5}">
                      <a16:colId xmlns:a16="http://schemas.microsoft.com/office/drawing/2014/main" val="20002"/>
                    </a:ext>
                  </a:extLst>
                </a:gridCol>
                <a:gridCol w="4056367">
                  <a:extLst>
                    <a:ext uri="{9D8B030D-6E8A-4147-A177-3AD203B41FA5}">
                      <a16:colId xmlns:a16="http://schemas.microsoft.com/office/drawing/2014/main" val="20003"/>
                    </a:ext>
                  </a:extLst>
                </a:gridCol>
              </a:tblGrid>
              <a:tr h="1026590">
                <a:tc>
                  <a:txBody>
                    <a:bodyPr/>
                    <a:lstStyle/>
                    <a:p>
                      <a:pPr algn="ctr">
                        <a:lnSpc>
                          <a:spcPct val="300000"/>
                        </a:lnSpc>
                        <a:spcAft>
                          <a:spcPts val="0"/>
                        </a:spcAft>
                      </a:pPr>
                      <a:r>
                        <a:rPr lang="sr-Latn-CS" sz="1100" dirty="0">
                          <a:effectLst/>
                        </a:rPr>
                        <a:t>РБ</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dirty="0">
                          <a:effectLst/>
                        </a:rPr>
                        <a:t>КOMПETEНЦИJE</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OБЛAСT</a:t>
                      </a:r>
                      <a:endParaRPr lang="sr-Latn-R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НAЗИВ</a:t>
                      </a:r>
                      <a:endParaRPr lang="sr-Latn-R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007412">
                <a:tc>
                  <a:txBody>
                    <a:bodyPr/>
                    <a:lstStyle/>
                    <a:p>
                      <a:pPr algn="just"/>
                      <a:r>
                        <a:rPr lang="sr-Latn-RS" b="1" dirty="0">
                          <a:solidFill>
                            <a:srgbClr val="222222"/>
                          </a:solidFill>
                          <a:effectLst/>
                        </a:rPr>
                        <a:t>354</a:t>
                      </a:r>
                      <a:endParaRPr lang="sr-Latn-RS" dirty="0">
                        <a:solidFill>
                          <a:srgbClr val="222222"/>
                        </a:solidFill>
                        <a:effectLst/>
                      </a:endParaRPr>
                    </a:p>
                  </a:txBody>
                  <a:tcPr marL="0" marR="0" marT="0" marB="0"/>
                </a:tc>
                <a:tc>
                  <a:txBody>
                    <a:bodyPr/>
                    <a:lstStyle/>
                    <a:p>
                      <a:pPr algn="just"/>
                      <a:r>
                        <a:rPr lang="sr-Cyrl-RS" b="1">
                          <a:solidFill>
                            <a:srgbClr val="222222"/>
                          </a:solidFill>
                          <a:effectLst/>
                        </a:rPr>
                        <a:t>К2 / П1</a:t>
                      </a:r>
                      <a:endParaRPr lang="sr-Cyrl-RS">
                        <a:solidFill>
                          <a:srgbClr val="222222"/>
                        </a:solidFill>
                        <a:effectLst/>
                      </a:endParaRPr>
                    </a:p>
                  </a:txBody>
                  <a:tcPr marL="0" marR="0" marT="0" marB="0"/>
                </a:tc>
                <a:tc>
                  <a:txBody>
                    <a:bodyPr/>
                    <a:lstStyle/>
                    <a:p>
                      <a:pPr algn="just"/>
                      <a:r>
                        <a:rPr lang="sr-Cyrl-RS" b="1">
                          <a:solidFill>
                            <a:srgbClr val="222222"/>
                          </a:solidFill>
                          <a:effectLst/>
                        </a:rPr>
                        <a:t>Општа питања наставе</a:t>
                      </a:r>
                      <a:endParaRPr lang="sr-Cyrl-RS">
                        <a:solidFill>
                          <a:srgbClr val="222222"/>
                        </a:solidFill>
                        <a:effectLst/>
                      </a:endParaRPr>
                    </a:p>
                  </a:txBody>
                  <a:tcPr marL="0" marR="0" marT="0" marB="0"/>
                </a:tc>
                <a:tc>
                  <a:txBody>
                    <a:bodyPr/>
                    <a:lstStyle/>
                    <a:p>
                      <a:pPr algn="just"/>
                      <a:r>
                        <a:rPr lang="sr-Cyrl-RS" b="1" dirty="0">
                          <a:solidFill>
                            <a:srgbClr val="222222"/>
                          </a:solidFill>
                          <a:effectLst/>
                        </a:rPr>
                        <a:t>Активно-Креативно учење</a:t>
                      </a:r>
                      <a:endParaRPr lang="sr-Cyrl-RS" dirty="0">
                        <a:solidFill>
                          <a:srgbClr val="222222"/>
                        </a:solidFill>
                        <a:effectLst/>
                      </a:endParaRPr>
                    </a:p>
                  </a:txBody>
                  <a:tcPr marL="0" marR="0" marT="0" marB="0"/>
                </a:tc>
                <a:extLst>
                  <a:ext uri="{0D108BD9-81ED-4DB2-BD59-A6C34878D82A}">
                    <a16:rowId xmlns:a16="http://schemas.microsoft.com/office/drawing/2014/main" val="10001"/>
                  </a:ext>
                </a:extLst>
              </a:tr>
              <a:tr h="1007412">
                <a:tc>
                  <a:txBody>
                    <a:bodyPr/>
                    <a:lstStyle/>
                    <a:p>
                      <a:pPr algn="just"/>
                      <a:r>
                        <a:rPr lang="sr-Latn-RS" b="1" dirty="0">
                          <a:solidFill>
                            <a:srgbClr val="222222"/>
                          </a:solidFill>
                          <a:effectLst/>
                        </a:rPr>
                        <a:t>372</a:t>
                      </a:r>
                      <a:endParaRPr lang="sr-Latn-RS" dirty="0">
                        <a:solidFill>
                          <a:srgbClr val="222222"/>
                        </a:solidFill>
                        <a:effectLst/>
                      </a:endParaRPr>
                    </a:p>
                  </a:txBody>
                  <a:tcPr marL="0" marR="0" marT="0" marB="0"/>
                </a:tc>
                <a:tc>
                  <a:txBody>
                    <a:bodyPr/>
                    <a:lstStyle/>
                    <a:p>
                      <a:pPr algn="just"/>
                      <a:r>
                        <a:rPr lang="sr-Cyrl-RS" b="1">
                          <a:solidFill>
                            <a:srgbClr val="222222"/>
                          </a:solidFill>
                          <a:effectLst/>
                        </a:rPr>
                        <a:t>К2 / П2</a:t>
                      </a:r>
                      <a:endParaRPr lang="sr-Cyrl-RS">
                        <a:solidFill>
                          <a:srgbClr val="222222"/>
                        </a:solidFill>
                        <a:effectLst/>
                      </a:endParaRPr>
                    </a:p>
                  </a:txBody>
                  <a:tcPr marL="0" marR="0" marT="0" marB="0"/>
                </a:tc>
                <a:tc>
                  <a:txBody>
                    <a:bodyPr/>
                    <a:lstStyle/>
                    <a:p>
                      <a:pPr algn="just"/>
                      <a:r>
                        <a:rPr lang="sr-Cyrl-RS" b="1">
                          <a:solidFill>
                            <a:srgbClr val="222222"/>
                          </a:solidFill>
                          <a:effectLst/>
                        </a:rPr>
                        <a:t>Општа питања наставе</a:t>
                      </a:r>
                      <a:endParaRPr lang="sr-Cyrl-RS">
                        <a:solidFill>
                          <a:srgbClr val="222222"/>
                        </a:solidFill>
                        <a:effectLst/>
                      </a:endParaRPr>
                    </a:p>
                  </a:txBody>
                  <a:tcPr marL="0" marR="0" marT="0" marB="0"/>
                </a:tc>
                <a:tc>
                  <a:txBody>
                    <a:bodyPr/>
                    <a:lstStyle/>
                    <a:p>
                      <a:pPr algn="just"/>
                      <a:r>
                        <a:rPr lang="ru-RU" b="1" dirty="0">
                          <a:solidFill>
                            <a:srgbClr val="222222"/>
                          </a:solidFill>
                          <a:effectLst/>
                        </a:rPr>
                        <a:t>Електронски портфолио наставника и ученика</a:t>
                      </a:r>
                      <a:endParaRPr lang="ru-RU" dirty="0">
                        <a:solidFill>
                          <a:srgbClr val="222222"/>
                        </a:solidFill>
                        <a:effectLst/>
                      </a:endParaRPr>
                    </a:p>
                  </a:txBody>
                  <a:tcPr marL="0" marR="0" marT="0" marB="0"/>
                </a:tc>
                <a:extLst>
                  <a:ext uri="{0D108BD9-81ED-4DB2-BD59-A6C34878D82A}">
                    <a16:rowId xmlns:a16="http://schemas.microsoft.com/office/drawing/2014/main" val="10002"/>
                  </a:ext>
                </a:extLst>
              </a:tr>
              <a:tr h="1007412">
                <a:tc>
                  <a:txBody>
                    <a:bodyPr/>
                    <a:lstStyle/>
                    <a:p>
                      <a:pPr algn="just"/>
                      <a:r>
                        <a:rPr lang="sr-Latn-RS" b="1" dirty="0">
                          <a:solidFill>
                            <a:srgbClr val="222222"/>
                          </a:solidFill>
                          <a:effectLst/>
                        </a:rPr>
                        <a:t>313</a:t>
                      </a:r>
                      <a:endParaRPr lang="sr-Latn-RS" dirty="0">
                        <a:solidFill>
                          <a:srgbClr val="222222"/>
                        </a:solidFill>
                        <a:effectLst/>
                      </a:endParaRPr>
                    </a:p>
                  </a:txBody>
                  <a:tcPr marL="0" marR="0" marT="0" marB="0"/>
                </a:tc>
                <a:tc>
                  <a:txBody>
                    <a:bodyPr/>
                    <a:lstStyle/>
                    <a:p>
                      <a:pPr algn="just"/>
                      <a:r>
                        <a:rPr lang="sr-Cyrl-RS" b="1">
                          <a:solidFill>
                            <a:srgbClr val="222222"/>
                          </a:solidFill>
                          <a:effectLst/>
                        </a:rPr>
                        <a:t>К3 / П1</a:t>
                      </a:r>
                      <a:endParaRPr lang="sr-Cyrl-RS">
                        <a:solidFill>
                          <a:srgbClr val="222222"/>
                        </a:solidFill>
                        <a:effectLst/>
                      </a:endParaRPr>
                    </a:p>
                  </a:txBody>
                  <a:tcPr marL="0" marR="0" marT="0" marB="0"/>
                </a:tc>
                <a:tc>
                  <a:txBody>
                    <a:bodyPr/>
                    <a:lstStyle/>
                    <a:p>
                      <a:pPr algn="just"/>
                      <a:r>
                        <a:rPr lang="ru-RU" b="1">
                          <a:solidFill>
                            <a:srgbClr val="222222"/>
                          </a:solidFill>
                          <a:effectLst/>
                        </a:rPr>
                        <a:t>Деца/ученици којима је потребна додатна подршка у образовању</a:t>
                      </a:r>
                      <a:endParaRPr lang="ru-RU">
                        <a:solidFill>
                          <a:srgbClr val="222222"/>
                        </a:solidFill>
                        <a:effectLst/>
                      </a:endParaRPr>
                    </a:p>
                  </a:txBody>
                  <a:tcPr marL="0" marR="0" marT="0" marB="0"/>
                </a:tc>
                <a:tc>
                  <a:txBody>
                    <a:bodyPr/>
                    <a:lstStyle/>
                    <a:p>
                      <a:pPr algn="just"/>
                      <a:r>
                        <a:rPr lang="ru-RU" b="1" dirty="0">
                          <a:solidFill>
                            <a:srgbClr val="222222"/>
                          </a:solidFill>
                          <a:effectLst/>
                        </a:rPr>
                        <a:t>Како до бољих образовних постигнућа и веће социјалне укључености деце на породичном смештају</a:t>
                      </a:r>
                      <a:endParaRPr lang="ru-RU" dirty="0">
                        <a:solidFill>
                          <a:srgbClr val="222222"/>
                        </a:solidFill>
                        <a:effectLst/>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9154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426596" y="440633"/>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3" name="Rectangle 2"/>
          <p:cNvSpPr/>
          <p:nvPr/>
        </p:nvSpPr>
        <p:spPr>
          <a:xfrm>
            <a:off x="638606" y="908720"/>
            <a:ext cx="4572000" cy="830997"/>
          </a:xfrm>
          <a:prstGeom prst="rect">
            <a:avLst/>
          </a:prstGeom>
        </p:spPr>
        <p:txBody>
          <a:bodyPr>
            <a:spAutoFit/>
          </a:bodyPr>
          <a:lstStyle/>
          <a:p>
            <a:pPr algn="ctr"/>
            <a:r>
              <a:rPr lang="ru-RU" sz="2400" b="1" dirty="0" smtClean="0">
                <a:solidFill>
                  <a:srgbClr val="FF0000"/>
                </a:solidFill>
                <a:effectLst>
                  <a:outerShdw blurRad="38100" dist="38100" dir="2700000" algn="tl">
                    <a:srgbClr val="000000">
                      <a:alpha val="43137"/>
                    </a:srgbClr>
                  </a:outerShdw>
                </a:effectLst>
              </a:rPr>
              <a:t>АКРЕДИТОВАНИ СЕМИНАРИ ЗА </a:t>
            </a:r>
            <a:r>
              <a:rPr lang="sr-Cyrl-RS" sz="2400" b="1" dirty="0" smtClean="0">
                <a:solidFill>
                  <a:srgbClr val="FF0000"/>
                </a:solidFill>
                <a:effectLst>
                  <a:outerShdw blurRad="38100" dist="38100" dir="2700000" algn="tl">
                    <a:srgbClr val="000000">
                      <a:alpha val="43137"/>
                    </a:srgbClr>
                  </a:outerShdw>
                </a:effectLst>
              </a:rPr>
              <a:t>Ш</a:t>
            </a:r>
            <a:r>
              <a:rPr lang="ru-RU" sz="2400" b="1" dirty="0" smtClean="0">
                <a:solidFill>
                  <a:srgbClr val="FF0000"/>
                </a:solidFill>
                <a:effectLst>
                  <a:outerShdw blurRad="38100" dist="38100" dir="2700000" algn="tl">
                    <a:srgbClr val="000000">
                      <a:alpha val="43137"/>
                    </a:srgbClr>
                  </a:outerShdw>
                </a:effectLst>
              </a:rPr>
              <a:t>КОЛСКУ 2014/2016 ГОДИНУ</a:t>
            </a:r>
            <a:endParaRPr lang="ru-RU" sz="2400" b="1" dirty="0">
              <a:solidFill>
                <a:srgbClr val="FF00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235891449"/>
              </p:ext>
            </p:extLst>
          </p:nvPr>
        </p:nvGraphicFramePr>
        <p:xfrm>
          <a:off x="467544" y="1851454"/>
          <a:ext cx="8280920" cy="3881802"/>
        </p:xfrm>
        <a:graphic>
          <a:graphicData uri="http://schemas.openxmlformats.org/drawingml/2006/table">
            <a:tbl>
              <a:tblPr firstRow="1" firstCol="1" bandRow="1">
                <a:tableStyleId>{5C22544A-7EE6-4342-B048-85BDC9FD1C3A}</a:tableStyleId>
              </a:tblPr>
              <a:tblGrid>
                <a:gridCol w="681337">
                  <a:extLst>
                    <a:ext uri="{9D8B030D-6E8A-4147-A177-3AD203B41FA5}">
                      <a16:colId xmlns:a16="http://schemas.microsoft.com/office/drawing/2014/main" val="20000"/>
                    </a:ext>
                  </a:extLst>
                </a:gridCol>
                <a:gridCol w="1357068">
                  <a:extLst>
                    <a:ext uri="{9D8B030D-6E8A-4147-A177-3AD203B41FA5}">
                      <a16:colId xmlns:a16="http://schemas.microsoft.com/office/drawing/2014/main" val="20001"/>
                    </a:ext>
                  </a:extLst>
                </a:gridCol>
                <a:gridCol w="2269787">
                  <a:extLst>
                    <a:ext uri="{9D8B030D-6E8A-4147-A177-3AD203B41FA5}">
                      <a16:colId xmlns:a16="http://schemas.microsoft.com/office/drawing/2014/main" val="20002"/>
                    </a:ext>
                  </a:extLst>
                </a:gridCol>
                <a:gridCol w="3972728">
                  <a:extLst>
                    <a:ext uri="{9D8B030D-6E8A-4147-A177-3AD203B41FA5}">
                      <a16:colId xmlns:a16="http://schemas.microsoft.com/office/drawing/2014/main" val="20003"/>
                    </a:ext>
                  </a:extLst>
                </a:gridCol>
              </a:tblGrid>
              <a:tr h="1383588">
                <a:tc>
                  <a:txBody>
                    <a:bodyPr/>
                    <a:lstStyle/>
                    <a:p>
                      <a:pPr algn="ctr">
                        <a:lnSpc>
                          <a:spcPct val="300000"/>
                        </a:lnSpc>
                        <a:spcAft>
                          <a:spcPts val="0"/>
                        </a:spcAft>
                      </a:pPr>
                      <a:r>
                        <a:rPr lang="sr-Latn-CS" sz="1100" dirty="0">
                          <a:effectLst/>
                        </a:rPr>
                        <a:t>РБ</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КOMПETEНЦИJE</a:t>
                      </a:r>
                      <a:endParaRPr lang="sr-Latn-R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OБЛAСT</a:t>
                      </a:r>
                      <a:endParaRPr lang="sr-Latn-R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НAЗИВ</a:t>
                      </a:r>
                      <a:endParaRPr lang="sr-Latn-R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357741">
                <a:tc>
                  <a:txBody>
                    <a:bodyPr/>
                    <a:lstStyle/>
                    <a:p>
                      <a:pPr algn="just"/>
                      <a:r>
                        <a:rPr lang="sr-Latn-RS" b="1" dirty="0">
                          <a:solidFill>
                            <a:srgbClr val="222222"/>
                          </a:solidFill>
                          <a:effectLst/>
                        </a:rPr>
                        <a:t>328</a:t>
                      </a:r>
                      <a:endParaRPr lang="sr-Latn-RS" dirty="0">
                        <a:solidFill>
                          <a:srgbClr val="222222"/>
                        </a:solidFill>
                        <a:effectLst/>
                      </a:endParaRPr>
                    </a:p>
                  </a:txBody>
                  <a:tcPr marL="0" marR="0" marT="0" marB="0"/>
                </a:tc>
                <a:tc>
                  <a:txBody>
                    <a:bodyPr/>
                    <a:lstStyle/>
                    <a:p>
                      <a:pPr algn="just"/>
                      <a:r>
                        <a:rPr lang="sr-Cyrl-RS" b="1">
                          <a:solidFill>
                            <a:srgbClr val="222222"/>
                          </a:solidFill>
                          <a:effectLst/>
                        </a:rPr>
                        <a:t>К3</a:t>
                      </a:r>
                      <a:endParaRPr lang="sr-Cyrl-RS">
                        <a:solidFill>
                          <a:srgbClr val="222222"/>
                        </a:solidFill>
                        <a:effectLst/>
                      </a:endParaRPr>
                    </a:p>
                  </a:txBody>
                  <a:tcPr marL="0" marR="0" marT="0" marB="0"/>
                </a:tc>
                <a:tc>
                  <a:txBody>
                    <a:bodyPr/>
                    <a:lstStyle/>
                    <a:p>
                      <a:pPr algn="just"/>
                      <a:r>
                        <a:rPr lang="ru-RU" b="1">
                          <a:solidFill>
                            <a:srgbClr val="222222"/>
                          </a:solidFill>
                          <a:effectLst/>
                        </a:rPr>
                        <a:t>Деца/ученици којима је потребна додатна подршка у образовању</a:t>
                      </a:r>
                      <a:endParaRPr lang="ru-RU">
                        <a:solidFill>
                          <a:srgbClr val="222222"/>
                        </a:solidFill>
                        <a:effectLst/>
                      </a:endParaRPr>
                    </a:p>
                  </a:txBody>
                  <a:tcPr marL="0" marR="0" marT="0" marB="0"/>
                </a:tc>
                <a:tc>
                  <a:txBody>
                    <a:bodyPr/>
                    <a:lstStyle/>
                    <a:p>
                      <a:pPr algn="just"/>
                      <a:r>
                        <a:rPr lang="ru-RU" b="1" dirty="0">
                          <a:solidFill>
                            <a:srgbClr val="222222"/>
                          </a:solidFill>
                          <a:effectLst/>
                        </a:rPr>
                        <a:t>Стручни мобилни тим школе за децу и ученике са сметњама у развоју као модел подршке инклузивном образовању</a:t>
                      </a:r>
                      <a:endParaRPr lang="ru-RU" dirty="0">
                        <a:solidFill>
                          <a:srgbClr val="222222"/>
                        </a:solidFill>
                        <a:effectLst/>
                      </a:endParaRPr>
                    </a:p>
                  </a:txBody>
                  <a:tcPr marL="0" marR="0" marT="0" marB="0"/>
                </a:tc>
                <a:extLst>
                  <a:ext uri="{0D108BD9-81ED-4DB2-BD59-A6C34878D82A}">
                    <a16:rowId xmlns:a16="http://schemas.microsoft.com/office/drawing/2014/main" val="10001"/>
                  </a:ext>
                </a:extLst>
              </a:tr>
              <a:tr h="1140473">
                <a:tc>
                  <a:txBody>
                    <a:bodyPr/>
                    <a:lstStyle/>
                    <a:p>
                      <a:pPr algn="just"/>
                      <a:r>
                        <a:rPr lang="sr-Latn-RS" b="1" dirty="0">
                          <a:solidFill>
                            <a:srgbClr val="222222"/>
                          </a:solidFill>
                          <a:effectLst/>
                        </a:rPr>
                        <a:t>114</a:t>
                      </a:r>
                      <a:endParaRPr lang="sr-Latn-RS" dirty="0">
                        <a:solidFill>
                          <a:srgbClr val="222222"/>
                        </a:solidFill>
                        <a:effectLst/>
                      </a:endParaRPr>
                    </a:p>
                  </a:txBody>
                  <a:tcPr marL="0" marR="0" marT="0" marB="0"/>
                </a:tc>
                <a:tc>
                  <a:txBody>
                    <a:bodyPr/>
                    <a:lstStyle/>
                    <a:p>
                      <a:pPr algn="just"/>
                      <a:r>
                        <a:rPr lang="sr-Cyrl-RS" b="1">
                          <a:solidFill>
                            <a:srgbClr val="222222"/>
                          </a:solidFill>
                          <a:effectLst/>
                        </a:rPr>
                        <a:t>К4 / П4</a:t>
                      </a:r>
                      <a:endParaRPr lang="sr-Cyrl-RS">
                        <a:solidFill>
                          <a:srgbClr val="222222"/>
                        </a:solidFill>
                        <a:effectLst/>
                      </a:endParaRPr>
                    </a:p>
                  </a:txBody>
                  <a:tcPr marL="0" marR="0" marT="0" marB="0"/>
                </a:tc>
                <a:tc>
                  <a:txBody>
                    <a:bodyPr/>
                    <a:lstStyle/>
                    <a:p>
                      <a:pPr algn="just"/>
                      <a:r>
                        <a:rPr lang="sr-Cyrl-RS" b="1">
                          <a:solidFill>
                            <a:srgbClr val="222222"/>
                          </a:solidFill>
                          <a:effectLst/>
                        </a:rPr>
                        <a:t>Васпитни рад</a:t>
                      </a:r>
                      <a:endParaRPr lang="sr-Cyrl-RS">
                        <a:solidFill>
                          <a:srgbClr val="222222"/>
                        </a:solidFill>
                        <a:effectLst/>
                      </a:endParaRPr>
                    </a:p>
                  </a:txBody>
                  <a:tcPr marL="0" marR="0" marT="0" marB="0"/>
                </a:tc>
                <a:tc>
                  <a:txBody>
                    <a:bodyPr/>
                    <a:lstStyle/>
                    <a:p>
                      <a:pPr algn="just"/>
                      <a:r>
                        <a:rPr lang="sr-Cyrl-RS" b="1" dirty="0">
                          <a:solidFill>
                            <a:srgbClr val="222222"/>
                          </a:solidFill>
                          <a:effectLst/>
                        </a:rPr>
                        <a:t>Култура Превазилажења Конфликта</a:t>
                      </a:r>
                      <a:endParaRPr lang="sr-Cyrl-RS" dirty="0">
                        <a:solidFill>
                          <a:srgbClr val="222222"/>
                        </a:solidFill>
                        <a:effectLst/>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0963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426596" y="440633"/>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6" name="Rectangle 5"/>
          <p:cNvSpPr/>
          <p:nvPr/>
        </p:nvSpPr>
        <p:spPr>
          <a:xfrm>
            <a:off x="467544" y="1988840"/>
            <a:ext cx="8455260" cy="523220"/>
          </a:xfrm>
          <a:prstGeom prst="rect">
            <a:avLst/>
          </a:prstGeom>
        </p:spPr>
        <p:txBody>
          <a:bodyPr wrap="square">
            <a:spAutoFit/>
          </a:bodyPr>
          <a:lstStyle/>
          <a:p>
            <a:endParaRPr lang="ru-RU" sz="2800" b="1" dirty="0">
              <a:effectLst>
                <a:outerShdw blurRad="38100" dist="38100" dir="2700000" algn="tl">
                  <a:srgbClr val="000000">
                    <a:alpha val="43137"/>
                  </a:srgbClr>
                </a:outerShdw>
              </a:effectLst>
            </a:endParaRPr>
          </a:p>
        </p:txBody>
      </p:sp>
      <p:sp>
        <p:nvSpPr>
          <p:cNvPr id="3" name="Rectangle 2"/>
          <p:cNvSpPr/>
          <p:nvPr/>
        </p:nvSpPr>
        <p:spPr>
          <a:xfrm>
            <a:off x="638606" y="908720"/>
            <a:ext cx="4572000" cy="830997"/>
          </a:xfrm>
          <a:prstGeom prst="rect">
            <a:avLst/>
          </a:prstGeom>
        </p:spPr>
        <p:txBody>
          <a:bodyPr>
            <a:spAutoFit/>
          </a:bodyPr>
          <a:lstStyle/>
          <a:p>
            <a:pPr algn="ctr"/>
            <a:r>
              <a:rPr lang="ru-RU" sz="2400" b="1" dirty="0" smtClean="0">
                <a:solidFill>
                  <a:srgbClr val="FF0000"/>
                </a:solidFill>
                <a:effectLst>
                  <a:outerShdw blurRad="38100" dist="38100" dir="2700000" algn="tl">
                    <a:srgbClr val="000000">
                      <a:alpha val="43137"/>
                    </a:srgbClr>
                  </a:outerShdw>
                </a:effectLst>
              </a:rPr>
              <a:t>АКРЕДИТОВАНИ СЕМИНАРИ ЗА </a:t>
            </a:r>
            <a:r>
              <a:rPr lang="sr-Cyrl-RS" sz="2400" b="1" dirty="0" smtClean="0">
                <a:solidFill>
                  <a:srgbClr val="FF0000"/>
                </a:solidFill>
                <a:effectLst>
                  <a:outerShdw blurRad="38100" dist="38100" dir="2700000" algn="tl">
                    <a:srgbClr val="000000">
                      <a:alpha val="43137"/>
                    </a:srgbClr>
                  </a:outerShdw>
                </a:effectLst>
              </a:rPr>
              <a:t>Ш</a:t>
            </a:r>
            <a:r>
              <a:rPr lang="ru-RU" sz="2400" b="1" dirty="0" smtClean="0">
                <a:solidFill>
                  <a:srgbClr val="FF0000"/>
                </a:solidFill>
                <a:effectLst>
                  <a:outerShdw blurRad="38100" dist="38100" dir="2700000" algn="tl">
                    <a:srgbClr val="000000">
                      <a:alpha val="43137"/>
                    </a:srgbClr>
                  </a:outerShdw>
                </a:effectLst>
              </a:rPr>
              <a:t>КОЛСКУ 2014/2016 ГОДИНУ</a:t>
            </a:r>
            <a:endParaRPr lang="ru-RU" sz="2400" b="1" dirty="0">
              <a:solidFill>
                <a:srgbClr val="FF00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362472719"/>
              </p:ext>
            </p:extLst>
          </p:nvPr>
        </p:nvGraphicFramePr>
        <p:xfrm>
          <a:off x="467544" y="1962877"/>
          <a:ext cx="8455260" cy="3482269"/>
        </p:xfrm>
        <a:graphic>
          <a:graphicData uri="http://schemas.openxmlformats.org/drawingml/2006/table">
            <a:tbl>
              <a:tblPr firstRow="1" firstCol="1" bandRow="1">
                <a:tableStyleId>{5C22544A-7EE6-4342-B048-85BDC9FD1C3A}</a:tableStyleId>
              </a:tblPr>
              <a:tblGrid>
                <a:gridCol w="695681">
                  <a:extLst>
                    <a:ext uri="{9D8B030D-6E8A-4147-A177-3AD203B41FA5}">
                      <a16:colId xmlns:a16="http://schemas.microsoft.com/office/drawing/2014/main" val="20000"/>
                    </a:ext>
                  </a:extLst>
                </a:gridCol>
                <a:gridCol w="1385639">
                  <a:extLst>
                    <a:ext uri="{9D8B030D-6E8A-4147-A177-3AD203B41FA5}">
                      <a16:colId xmlns:a16="http://schemas.microsoft.com/office/drawing/2014/main" val="20001"/>
                    </a:ext>
                  </a:extLst>
                </a:gridCol>
                <a:gridCol w="2317573">
                  <a:extLst>
                    <a:ext uri="{9D8B030D-6E8A-4147-A177-3AD203B41FA5}">
                      <a16:colId xmlns:a16="http://schemas.microsoft.com/office/drawing/2014/main" val="20002"/>
                    </a:ext>
                  </a:extLst>
                </a:gridCol>
                <a:gridCol w="4056367">
                  <a:extLst>
                    <a:ext uri="{9D8B030D-6E8A-4147-A177-3AD203B41FA5}">
                      <a16:colId xmlns:a16="http://schemas.microsoft.com/office/drawing/2014/main" val="20003"/>
                    </a:ext>
                  </a:extLst>
                </a:gridCol>
              </a:tblGrid>
              <a:tr h="890059">
                <a:tc>
                  <a:txBody>
                    <a:bodyPr/>
                    <a:lstStyle/>
                    <a:p>
                      <a:pPr algn="ctr">
                        <a:lnSpc>
                          <a:spcPct val="300000"/>
                        </a:lnSpc>
                        <a:spcAft>
                          <a:spcPts val="0"/>
                        </a:spcAft>
                      </a:pPr>
                      <a:r>
                        <a:rPr lang="sr-Latn-CS" sz="1100" dirty="0">
                          <a:effectLst/>
                        </a:rPr>
                        <a:t>РБ</a:t>
                      </a:r>
                      <a:endParaRPr lang="sr-Latn-RS"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КOMПETEНЦИJE</a:t>
                      </a:r>
                      <a:endParaRPr lang="sr-Latn-R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OБЛAСT</a:t>
                      </a:r>
                      <a:endParaRPr lang="sr-Latn-RS"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sr-Latn-CS" sz="1100">
                          <a:effectLst/>
                        </a:rPr>
                        <a:t>НAЗИВ</a:t>
                      </a:r>
                      <a:endParaRPr lang="sr-Latn-R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296105">
                <a:tc>
                  <a:txBody>
                    <a:bodyPr/>
                    <a:lstStyle/>
                    <a:p>
                      <a:pPr algn="just"/>
                      <a:r>
                        <a:rPr lang="sr-Latn-RS" b="1" dirty="0">
                          <a:solidFill>
                            <a:srgbClr val="222222"/>
                          </a:solidFill>
                          <a:effectLst/>
                        </a:rPr>
                        <a:t>237</a:t>
                      </a:r>
                      <a:endParaRPr lang="sr-Latn-RS" dirty="0">
                        <a:solidFill>
                          <a:srgbClr val="222222"/>
                        </a:solidFill>
                        <a:effectLst/>
                      </a:endParaRPr>
                    </a:p>
                  </a:txBody>
                  <a:tcPr marL="0" marR="0" marT="0" marB="0"/>
                </a:tc>
                <a:tc>
                  <a:txBody>
                    <a:bodyPr/>
                    <a:lstStyle/>
                    <a:p>
                      <a:pPr algn="just"/>
                      <a:r>
                        <a:rPr lang="sr-Cyrl-RS" b="1">
                          <a:solidFill>
                            <a:srgbClr val="222222"/>
                          </a:solidFill>
                          <a:effectLst/>
                        </a:rPr>
                        <a:t>К4 / П1</a:t>
                      </a:r>
                      <a:endParaRPr lang="sr-Cyrl-RS">
                        <a:solidFill>
                          <a:srgbClr val="222222"/>
                        </a:solidFill>
                        <a:effectLst/>
                      </a:endParaRPr>
                    </a:p>
                  </a:txBody>
                  <a:tcPr marL="0" marR="0" marT="0" marB="0"/>
                </a:tc>
                <a:tc>
                  <a:txBody>
                    <a:bodyPr/>
                    <a:lstStyle/>
                    <a:p>
                      <a:pPr algn="just"/>
                      <a:r>
                        <a:rPr lang="sr-Cyrl-RS" b="1">
                          <a:solidFill>
                            <a:srgbClr val="222222"/>
                          </a:solidFill>
                          <a:effectLst/>
                        </a:rPr>
                        <a:t>Информатика</a:t>
                      </a:r>
                      <a:endParaRPr lang="sr-Cyrl-RS">
                        <a:solidFill>
                          <a:srgbClr val="222222"/>
                        </a:solidFill>
                        <a:effectLst/>
                      </a:endParaRPr>
                    </a:p>
                  </a:txBody>
                  <a:tcPr marL="0" marR="0" marT="0" marB="0"/>
                </a:tc>
                <a:tc>
                  <a:txBody>
                    <a:bodyPr/>
                    <a:lstStyle/>
                    <a:p>
                      <a:pPr algn="just"/>
                      <a:r>
                        <a:rPr lang="ru-RU" b="1" dirty="0">
                          <a:solidFill>
                            <a:srgbClr val="222222"/>
                          </a:solidFill>
                          <a:effectLst/>
                        </a:rPr>
                        <a:t>Мултимедијални садржај у функцији образовања</a:t>
                      </a:r>
                      <a:endParaRPr lang="ru-RU" dirty="0">
                        <a:solidFill>
                          <a:srgbClr val="222222"/>
                        </a:solidFill>
                        <a:effectLst/>
                      </a:endParaRPr>
                    </a:p>
                  </a:txBody>
                  <a:tcPr marL="0" marR="0" marT="0" marB="0"/>
                </a:tc>
                <a:extLst>
                  <a:ext uri="{0D108BD9-81ED-4DB2-BD59-A6C34878D82A}">
                    <a16:rowId xmlns:a16="http://schemas.microsoft.com/office/drawing/2014/main" val="10001"/>
                  </a:ext>
                </a:extLst>
              </a:tr>
              <a:tr h="1296105">
                <a:tc>
                  <a:txBody>
                    <a:bodyPr/>
                    <a:lstStyle/>
                    <a:p>
                      <a:pPr>
                        <a:lnSpc>
                          <a:spcPct val="300000"/>
                        </a:lnSpc>
                        <a:spcAft>
                          <a:spcPts val="0"/>
                        </a:spcAft>
                      </a:pPr>
                      <a:endParaRPr lang="sr-Latn-R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sr-Latn-RS"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sr-Latn-RS"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sr-Latn-R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68554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33445" y="2845385"/>
            <a:ext cx="6364243" cy="1015663"/>
          </a:xfrm>
          <a:prstGeom prst="rect">
            <a:avLst/>
          </a:prstGeom>
        </p:spPr>
        <p:txBody>
          <a:bodyPr wrap="none">
            <a:spAutoFit/>
          </a:bodyPr>
          <a:lstStyle/>
          <a:p>
            <a:r>
              <a:rPr lang="sr-Cyrl-RS" sz="6000" b="1" dirty="0" smtClean="0">
                <a:solidFill>
                  <a:srgbClr val="FF0000"/>
                </a:solidFill>
                <a:effectLst>
                  <a:outerShdw blurRad="38100" dist="38100" dir="2700000" algn="tl">
                    <a:srgbClr val="000000">
                      <a:alpha val="43137"/>
                    </a:srgbClr>
                  </a:outerShdw>
                </a:effectLst>
              </a:rPr>
              <a:t>Хвала на пажњи !!!</a:t>
            </a:r>
            <a:endParaRPr lang="sr-Latn-RS" sz="6000" b="1" dirty="0">
              <a:solidFill>
                <a:srgbClr val="FF0000"/>
              </a:solidFill>
              <a:effectLst>
                <a:outerShdw blurRad="38100" dist="38100" dir="2700000" algn="tl">
                  <a:srgbClr val="000000">
                    <a:alpha val="43137"/>
                  </a:srgbClr>
                </a:outerShdw>
              </a:effectLst>
            </a:endParaRPr>
          </a:p>
        </p:txBody>
      </p:sp>
      <p:sp>
        <p:nvSpPr>
          <p:cNvPr id="8" name="Rectangle 7"/>
          <p:cNvSpPr/>
          <p:nvPr/>
        </p:nvSpPr>
        <p:spPr>
          <a:xfrm>
            <a:off x="4263887" y="5157192"/>
            <a:ext cx="4572000" cy="646331"/>
          </a:xfrm>
          <a:prstGeom prst="rect">
            <a:avLst/>
          </a:prstGeom>
        </p:spPr>
        <p:txBody>
          <a:bodyPr>
            <a:spAutoFit/>
          </a:bodyPr>
          <a:lstStyle/>
          <a:p>
            <a:r>
              <a:rPr lang="sr-Cyrl-RS" dirty="0" smtClean="0"/>
              <a:t>Аутор </a:t>
            </a:r>
          </a:p>
          <a:p>
            <a:r>
              <a:rPr lang="sr-Cyrl-RS" dirty="0" smtClean="0"/>
              <a:t>Братислав Филиповић, М.Сц.Ецц</a:t>
            </a:r>
            <a:endParaRPr lang="sr-Latn-RS" dirty="0" smtClean="0"/>
          </a:p>
        </p:txBody>
      </p:sp>
      <p:pic>
        <p:nvPicPr>
          <p:cNvPr id="13" name="Picture 8" descr="oiseau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3791" y="783550"/>
            <a:ext cx="2539340" cy="187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459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210552"/>
            <a:ext cx="7408333" cy="3450696"/>
          </a:xfrm>
        </p:spPr>
        <p:txBody>
          <a:bodyPr>
            <a:normAutofit/>
          </a:bodyPr>
          <a:lstStyle/>
          <a:p>
            <a:pPr marL="0" indent="0" algn="ctr">
              <a:buNone/>
            </a:pPr>
            <a:r>
              <a:rPr lang="sr-Cyrl-RS" sz="4000" b="1" dirty="0" smtClean="0">
                <a:effectLst>
                  <a:outerShdw blurRad="38100" dist="38100" dir="2700000" algn="tl">
                    <a:srgbClr val="000000">
                      <a:alpha val="43137"/>
                    </a:srgbClr>
                  </a:outerShdw>
                </a:effectLst>
              </a:rPr>
              <a:t>Развој школског информационог система започет је 2010 године</a:t>
            </a:r>
          </a:p>
          <a:p>
            <a:pPr marL="0" indent="0" algn="ctr">
              <a:buNone/>
            </a:pPr>
            <a:r>
              <a:rPr lang="sr-Cyrl-RS" sz="4000" b="1" dirty="0" smtClean="0">
                <a:effectLst>
                  <a:outerShdw blurRad="38100" dist="38100" dir="2700000" algn="tl">
                    <a:srgbClr val="000000">
                      <a:alpha val="43137"/>
                    </a:srgbClr>
                  </a:outerShdw>
                </a:effectLst>
              </a:rPr>
              <a:t>Експанзија развоја програма 2015 године</a:t>
            </a:r>
            <a:endParaRPr lang="en-US" sz="40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sr-Cyrl-RS" b="1" dirty="0">
                <a:solidFill>
                  <a:srgbClr val="FF0000"/>
                </a:solidFill>
              </a:rPr>
              <a:t>ШИС</a:t>
            </a:r>
            <a:endParaRPr lang="en-US" dirty="0"/>
          </a:p>
        </p:txBody>
      </p:sp>
    </p:spTree>
    <p:extLst>
      <p:ext uri="{BB962C8B-B14F-4D97-AF65-F5344CB8AC3E}">
        <p14:creationId xmlns:p14="http://schemas.microsoft.com/office/powerpoint/2010/main" val="346503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720526" y="4835674"/>
            <a:ext cx="3204609"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rgbClr val="FF0000"/>
                </a:solidFill>
                <a:effectLst>
                  <a:outerShdw blurRad="38100" dist="38100" dir="2700000" algn="tl">
                    <a:srgbClr val="000000">
                      <a:alpha val="43137"/>
                    </a:srgbClr>
                  </a:outerShdw>
                </a:effectLst>
              </a:rPr>
              <a:t>Школски информациони систем</a:t>
            </a:r>
            <a:endParaRPr lang="sr-Latn-RS" sz="2400" dirty="0"/>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2836" y="6001811"/>
            <a:ext cx="862136" cy="581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537637" y="1700808"/>
            <a:ext cx="8087648" cy="5262979"/>
          </a:xfrm>
          <a:prstGeom prst="rect">
            <a:avLst/>
          </a:prstGeom>
        </p:spPr>
        <p:txBody>
          <a:bodyPr wrap="square">
            <a:spAutoFit/>
          </a:bodyPr>
          <a:lstStyle/>
          <a:p>
            <a:r>
              <a:rPr lang="sr-Cyrl-RS" sz="2400" b="1" dirty="0" smtClean="0">
                <a:effectLst>
                  <a:outerShdw blurRad="38100" dist="38100" dir="2700000" algn="tl">
                    <a:srgbClr val="000000">
                      <a:alpha val="43137"/>
                    </a:srgbClr>
                  </a:outerShdw>
                </a:effectLst>
              </a:rPr>
              <a:t>Електронски дневник = електронска педагошка свеска</a:t>
            </a:r>
          </a:p>
          <a:p>
            <a:endParaRPr lang="sr-Cyrl-RS" sz="2400" b="1" dirty="0" smtClean="0">
              <a:effectLst>
                <a:outerShdw blurRad="38100" dist="38100" dir="2700000" algn="tl">
                  <a:srgbClr val="000000">
                    <a:alpha val="43137"/>
                  </a:srgbClr>
                </a:outerShdw>
              </a:effectLst>
            </a:endParaRPr>
          </a:p>
          <a:p>
            <a:r>
              <a:rPr lang="sr-Cyrl-RS" sz="2400" b="1" dirty="0" smtClean="0">
                <a:effectLst>
                  <a:outerShdw blurRad="38100" dist="38100" dir="2700000" algn="tl">
                    <a:srgbClr val="000000">
                      <a:alpha val="43137"/>
                    </a:srgbClr>
                  </a:outerShdw>
                </a:effectLst>
              </a:rPr>
              <a:t>Програм за штампање сведочанстава (флекси)</a:t>
            </a:r>
          </a:p>
          <a:p>
            <a:endParaRPr lang="sr-Cyrl-RS" sz="2400" b="1" dirty="0" smtClean="0">
              <a:effectLst>
                <a:outerShdw blurRad="38100" dist="38100" dir="2700000" algn="tl">
                  <a:srgbClr val="000000">
                    <a:alpha val="43137"/>
                  </a:srgbClr>
                </a:outerShdw>
              </a:effectLst>
            </a:endParaRPr>
          </a:p>
          <a:p>
            <a:r>
              <a:rPr lang="sr-Latn-RS" sz="2400" b="1" dirty="0" smtClean="0">
                <a:effectLst>
                  <a:outerShdw blurRad="38100" dist="38100" dir="2700000" algn="tl">
                    <a:srgbClr val="000000">
                      <a:alpha val="43137"/>
                    </a:srgbClr>
                  </a:outerShdw>
                </a:effectLst>
              </a:rPr>
              <a:t>Електронски </a:t>
            </a:r>
            <a:r>
              <a:rPr lang="sr-Latn-RS" sz="2400" b="1" dirty="0">
                <a:effectLst>
                  <a:outerShdw blurRad="38100" dist="38100" dir="2700000" algn="tl">
                    <a:srgbClr val="000000">
                      <a:alpha val="43137"/>
                    </a:srgbClr>
                  </a:outerShdw>
                </a:effectLst>
              </a:rPr>
              <a:t>портфолио за наставнике и </a:t>
            </a:r>
            <a:r>
              <a:rPr lang="sr-Latn-RS" sz="2400" b="1" dirty="0" smtClean="0">
                <a:effectLst>
                  <a:outerShdw blurRad="38100" dist="38100" dir="2700000" algn="tl">
                    <a:srgbClr val="000000">
                      <a:alpha val="43137"/>
                    </a:srgbClr>
                  </a:outerShdw>
                </a:effectLst>
              </a:rPr>
              <a:t>ученике</a:t>
            </a:r>
            <a:endParaRPr lang="sr-Cyrl-RS" sz="2400" b="1" dirty="0" smtClean="0">
              <a:effectLst>
                <a:outerShdw blurRad="38100" dist="38100" dir="2700000" algn="tl">
                  <a:srgbClr val="000000">
                    <a:alpha val="43137"/>
                  </a:srgbClr>
                </a:outerShdw>
              </a:effectLst>
            </a:endParaRPr>
          </a:p>
          <a:p>
            <a:r>
              <a:rPr lang="sr-Latn-RS" sz="2400" b="1" dirty="0">
                <a:effectLst>
                  <a:outerShdw blurRad="38100" dist="38100" dir="2700000" algn="tl">
                    <a:srgbClr val="000000">
                      <a:alpha val="43137"/>
                    </a:srgbClr>
                  </a:outerShdw>
                </a:effectLst>
              </a:rPr>
              <a:t> </a:t>
            </a:r>
            <a:r>
              <a:rPr lang="sr-Latn-RS" sz="2400" b="1" dirty="0" smtClean="0">
                <a:effectLst>
                  <a:outerShdw blurRad="38100" dist="38100" dir="2700000" algn="tl">
                    <a:srgbClr val="000000">
                      <a:alpha val="43137"/>
                    </a:srgbClr>
                  </a:outerShdw>
                </a:effectLst>
              </a:rPr>
              <a:t> </a:t>
            </a:r>
            <a:endParaRPr lang="sr-Cyrl-RS" sz="2400" b="1" dirty="0" smtClean="0">
              <a:effectLst>
                <a:outerShdw blurRad="38100" dist="38100" dir="2700000" algn="tl">
                  <a:srgbClr val="000000">
                    <a:alpha val="43137"/>
                  </a:srgbClr>
                </a:outerShdw>
              </a:effectLst>
            </a:endParaRPr>
          </a:p>
          <a:p>
            <a:r>
              <a:rPr lang="sr-Cyrl-RS" sz="2400" b="1" dirty="0" smtClean="0">
                <a:effectLst>
                  <a:outerShdw blurRad="38100" dist="38100" dir="2700000" algn="tl">
                    <a:srgbClr val="000000">
                      <a:alpha val="43137"/>
                    </a:srgbClr>
                  </a:outerShdw>
                </a:effectLst>
              </a:rPr>
              <a:t>Е програм за ПП слу</a:t>
            </a:r>
            <a:r>
              <a:rPr lang="sr-Latn-RS" sz="2400" b="1" dirty="0" smtClean="0">
                <a:effectLst>
                  <a:outerShdw blurRad="38100" dist="38100" dir="2700000" algn="tl">
                    <a:srgbClr val="000000">
                      <a:alpha val="43137"/>
                    </a:srgbClr>
                  </a:outerShdw>
                </a:effectLst>
              </a:rPr>
              <a:t>ж</a:t>
            </a:r>
            <a:r>
              <a:rPr lang="sr-Cyrl-RS" sz="2400" b="1" dirty="0" smtClean="0">
                <a:effectLst>
                  <a:outerShdw blurRad="38100" dist="38100" dir="2700000" algn="tl">
                    <a:srgbClr val="000000">
                      <a:alpha val="43137"/>
                    </a:srgbClr>
                  </a:outerShdw>
                </a:effectLst>
              </a:rPr>
              <a:t>бу</a:t>
            </a:r>
          </a:p>
          <a:p>
            <a:endParaRPr lang="sr-Cyrl-RS" sz="2400" b="1" dirty="0">
              <a:effectLst>
                <a:outerShdw blurRad="38100" dist="38100" dir="2700000" algn="tl">
                  <a:srgbClr val="000000">
                    <a:alpha val="43137"/>
                  </a:srgbClr>
                </a:outerShdw>
              </a:effectLst>
            </a:endParaRPr>
          </a:p>
          <a:p>
            <a:r>
              <a:rPr lang="sr-Cyrl-RS" sz="2400" b="1" dirty="0" smtClean="0">
                <a:effectLst>
                  <a:outerShdw blurRad="38100" dist="38100" dir="2700000" algn="tl">
                    <a:srgbClr val="000000">
                      <a:alpha val="43137"/>
                    </a:srgbClr>
                  </a:outerShdw>
                </a:effectLst>
              </a:rPr>
              <a:t>Платформа за израду школских сајтова</a:t>
            </a:r>
          </a:p>
          <a:p>
            <a:endParaRPr lang="sr-Cyrl-RS" sz="2400" b="1" dirty="0">
              <a:effectLst>
                <a:outerShdw blurRad="38100" dist="38100" dir="2700000" algn="tl">
                  <a:srgbClr val="000000">
                    <a:alpha val="43137"/>
                  </a:srgbClr>
                </a:outerShdw>
              </a:effectLst>
            </a:endParaRPr>
          </a:p>
          <a:p>
            <a:r>
              <a:rPr lang="sr-Cyrl-RS" sz="2400" b="1" dirty="0" smtClean="0">
                <a:effectLst>
                  <a:outerShdw blurRad="38100" dist="38100" dir="2700000" algn="tl">
                    <a:srgbClr val="000000">
                      <a:alpha val="43137"/>
                    </a:srgbClr>
                  </a:outerShdw>
                </a:effectLst>
              </a:rPr>
              <a:t>Е - библиотека</a:t>
            </a:r>
          </a:p>
          <a:p>
            <a:endParaRPr lang="sr-Cyrl-RS" sz="2400" b="1" dirty="0">
              <a:effectLst>
                <a:outerShdw blurRad="38100" dist="38100" dir="2700000" algn="tl">
                  <a:srgbClr val="000000">
                    <a:alpha val="43137"/>
                  </a:srgbClr>
                </a:outerShdw>
              </a:effectLst>
            </a:endParaRPr>
          </a:p>
          <a:p>
            <a:endParaRPr lang="sr-Cyrl-RS" sz="2400" b="1" dirty="0" smtClean="0">
              <a:effectLst>
                <a:outerShdw blurRad="38100" dist="38100" dir="2700000" algn="tl">
                  <a:srgbClr val="000000">
                    <a:alpha val="43137"/>
                  </a:srgbClr>
                </a:outerShdw>
              </a:effectLst>
            </a:endParaRPr>
          </a:p>
          <a:p>
            <a:endParaRPr lang="ru-RU" sz="2400" b="1" dirty="0" smtClean="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964214" y="248451"/>
            <a:ext cx="5345790" cy="648072"/>
          </a:xfrm>
        </p:spPr>
        <p:txBody>
          <a:bodyPr>
            <a:normAutofit fontScale="90000"/>
          </a:bodyPr>
          <a:lstStyle/>
          <a:p>
            <a:r>
              <a:rPr lang="sr-Cyrl-RS" sz="2400" b="1" dirty="0" smtClean="0">
                <a:solidFill>
                  <a:srgbClr val="FF0000"/>
                </a:solidFill>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7" name="Rectangle 6"/>
          <p:cNvSpPr/>
          <p:nvPr/>
        </p:nvSpPr>
        <p:spPr>
          <a:xfrm>
            <a:off x="3131840" y="572487"/>
            <a:ext cx="3312368" cy="1200329"/>
          </a:xfrm>
          <a:prstGeom prst="rect">
            <a:avLst/>
          </a:prstGeom>
        </p:spPr>
        <p:txBody>
          <a:bodyPr wrap="square">
            <a:spAutoFit/>
          </a:bodyPr>
          <a:lstStyle/>
          <a:p>
            <a:pPr lvl="1"/>
            <a:r>
              <a:rPr lang="sr-Cyrl-RS" sz="7200" b="1" dirty="0" smtClean="0">
                <a:solidFill>
                  <a:srgbClr val="FF0000"/>
                </a:solidFill>
              </a:rPr>
              <a:t>ШИС</a:t>
            </a:r>
            <a:endParaRPr lang="sr-Latn-RS" sz="7200" dirty="0"/>
          </a:p>
        </p:txBody>
      </p:sp>
    </p:spTree>
    <p:extLst>
      <p:ext uri="{BB962C8B-B14F-4D97-AF65-F5344CB8AC3E}">
        <p14:creationId xmlns:p14="http://schemas.microsoft.com/office/powerpoint/2010/main" val="1488755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457400"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www.akademijafilipovic.com</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404444" y="347869"/>
            <a:ext cx="25113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Електронски </a:t>
            </a:r>
          </a:p>
          <a:p>
            <a:pPr algn="ct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дневник</a:t>
            </a:r>
            <a:r>
              <a:rPr lang="sr-Cyrl-RS" sz="2200" dirty="0" smtClean="0"/>
              <a:t>	</a:t>
            </a:r>
            <a:endParaRPr lang="sr-Latn-RS" sz="2200" dirty="0"/>
          </a:p>
        </p:txBody>
      </p:sp>
      <p:sp>
        <p:nvSpPr>
          <p:cNvPr id="9" name="Oval 8"/>
          <p:cNvSpPr/>
          <p:nvPr/>
        </p:nvSpPr>
        <p:spPr>
          <a:xfrm>
            <a:off x="5670055" y="404664"/>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Елекртонска </a:t>
            </a:r>
            <a:r>
              <a:rPr lang="sr-Cyrl-RS" sz="2800" b="1" dirty="0" smtClean="0">
                <a:solidFill>
                  <a:srgbClr val="FFC000"/>
                </a:solidFill>
                <a:effectLst>
                  <a:outerShdw blurRad="38100" dist="38100" dir="2700000" algn="tl">
                    <a:srgbClr val="000000">
                      <a:alpha val="43137"/>
                    </a:srgbClr>
                  </a:outerShdw>
                </a:effectLst>
              </a:rPr>
              <a:t>библиотека</a:t>
            </a:r>
            <a:endParaRPr lang="sr-Latn-RS" sz="2800" b="1" dirty="0">
              <a:solidFill>
                <a:srgbClr val="FFC000"/>
              </a:solidFill>
              <a:effectLst>
                <a:outerShdw blurRad="38100" dist="38100" dir="2700000" algn="tl">
                  <a:srgbClr val="000000">
                    <a:alpha val="43137"/>
                  </a:srgbClr>
                </a:outerShdw>
              </a:effectLst>
            </a:endParaRPr>
          </a:p>
        </p:txBody>
      </p:sp>
      <p:sp>
        <p:nvSpPr>
          <p:cNvPr id="10" name="Oval 9"/>
          <p:cNvSpPr/>
          <p:nvPr/>
        </p:nvSpPr>
        <p:spPr>
          <a:xfrm>
            <a:off x="317542" y="4727954"/>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3200" b="1" dirty="0" smtClean="0">
                <a:effectLst>
                  <a:outerShdw blurRad="38100" dist="38100" dir="2700000" algn="tl">
                    <a:srgbClr val="000000">
                      <a:alpha val="43137"/>
                    </a:srgbClr>
                  </a:outerShdw>
                </a:effectLst>
              </a:rPr>
              <a:t>Школски </a:t>
            </a:r>
            <a:r>
              <a:rPr lang="sr-Cyrl-RS" sz="3200" b="1" dirty="0" smtClean="0">
                <a:solidFill>
                  <a:srgbClr val="FFC000"/>
                </a:solidFill>
                <a:effectLst>
                  <a:outerShdw blurRad="38100" dist="38100" dir="2700000" algn="tl">
                    <a:srgbClr val="000000">
                      <a:alpha val="43137"/>
                    </a:srgbClr>
                  </a:outerShdw>
                </a:effectLst>
              </a:rPr>
              <a:t>сајтови</a:t>
            </a:r>
            <a:endParaRPr lang="sr-Latn-RS" sz="3200" b="1" dirty="0">
              <a:solidFill>
                <a:srgbClr val="FFC000"/>
              </a:solidFill>
              <a:effectLst>
                <a:outerShdw blurRad="38100" dist="38100" dir="2700000" algn="tl">
                  <a:srgbClr val="000000">
                    <a:alpha val="43137"/>
                  </a:srgbClr>
                </a:outerShdw>
              </a:effectLst>
            </a:endParaRPr>
          </a:p>
        </p:txBody>
      </p:sp>
      <p:sp>
        <p:nvSpPr>
          <p:cNvPr id="11" name="Oval 10"/>
          <p:cNvSpPr/>
          <p:nvPr/>
        </p:nvSpPr>
        <p:spPr>
          <a:xfrm>
            <a:off x="5796136" y="4654541"/>
            <a:ext cx="3096344"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Електронски </a:t>
            </a:r>
            <a:r>
              <a:rPr lang="sr-Cyrl-RS" sz="3200" b="1" dirty="0" smtClean="0">
                <a:solidFill>
                  <a:srgbClr val="FF0000"/>
                </a:solidFill>
                <a:effectLst>
                  <a:outerShdw blurRad="38100" dist="38100" dir="2700000" algn="tl">
                    <a:srgbClr val="000000">
                      <a:alpha val="43137"/>
                    </a:srgbClr>
                  </a:outerShdw>
                </a:effectLst>
              </a:rPr>
              <a:t>портфолио</a:t>
            </a:r>
            <a:r>
              <a:rPr lang="sr-Cyrl-RS" sz="2000" dirty="0" smtClean="0">
                <a:solidFill>
                  <a:srgbClr val="FF0000"/>
                </a:solidFill>
                <a:effectLst>
                  <a:outerShdw blurRad="38100" dist="38100" dir="2700000" algn="tl">
                    <a:srgbClr val="000000">
                      <a:alpha val="43137"/>
                    </a:srgbClr>
                  </a:outerShdw>
                </a:effectLst>
              </a:rPr>
              <a:t> </a:t>
            </a:r>
            <a:r>
              <a:rPr lang="sr-Cyrl-RS" sz="2000" dirty="0" smtClean="0"/>
              <a:t>наставника и ученика</a:t>
            </a:r>
            <a:endParaRPr lang="sr-Latn-RS" sz="2000" dirty="0"/>
          </a:p>
        </p:txBody>
      </p:sp>
      <p:sp>
        <p:nvSpPr>
          <p:cNvPr id="12" name="Oval 11"/>
          <p:cNvSpPr/>
          <p:nvPr/>
        </p:nvSpPr>
        <p:spPr>
          <a:xfrm>
            <a:off x="298949" y="1750673"/>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solidFill>
                  <a:srgbClr val="FFFF00"/>
                </a:solidFill>
                <a:effectLst>
                  <a:outerShdw blurRad="38100" dist="38100" dir="2700000" algn="tl">
                    <a:srgbClr val="000000">
                      <a:alpha val="43137"/>
                    </a:srgbClr>
                  </a:outerShdw>
                </a:effectLst>
              </a:rPr>
              <a:t>Фоно</a:t>
            </a:r>
            <a:r>
              <a:rPr lang="sr-Cyrl-RS" sz="2400" dirty="0" smtClean="0">
                <a:solidFill>
                  <a:srgbClr val="FFFF00"/>
                </a:solidFill>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лабораторија</a:t>
            </a:r>
            <a:endParaRPr lang="sr-Latn-RS" sz="2400" dirty="0">
              <a:effectLst>
                <a:outerShdw blurRad="38100" dist="38100" dir="2700000" algn="tl">
                  <a:srgbClr val="000000">
                    <a:alpha val="43137"/>
                  </a:srgbClr>
                </a:outerShdw>
              </a:effectLst>
            </a:endParaRPr>
          </a:p>
        </p:txBody>
      </p:sp>
      <p:sp>
        <p:nvSpPr>
          <p:cNvPr id="13" name="Oval 12"/>
          <p:cNvSpPr/>
          <p:nvPr/>
        </p:nvSpPr>
        <p:spPr>
          <a:xfrm>
            <a:off x="5823266" y="2599691"/>
            <a:ext cx="3042084"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smtClean="0">
                <a:effectLst>
                  <a:outerShdw blurRad="38100" dist="38100" dir="2700000" algn="tl">
                    <a:srgbClr val="000000">
                      <a:alpha val="43137"/>
                    </a:srgbClr>
                  </a:outerShdw>
                </a:effectLst>
              </a:rPr>
              <a:t>Преносиве </a:t>
            </a:r>
            <a:r>
              <a:rPr lang="sr-Cyrl-RS" sz="2500" b="1" dirty="0" smtClean="0">
                <a:solidFill>
                  <a:srgbClr val="FFFF00"/>
                </a:solidFill>
                <a:effectLst>
                  <a:outerShdw blurRad="38100" dist="38100" dir="2700000" algn="tl">
                    <a:srgbClr val="000000">
                      <a:alpha val="43137"/>
                    </a:srgbClr>
                  </a:outerShdw>
                </a:effectLst>
              </a:rPr>
              <a:t>интерактивне</a:t>
            </a:r>
            <a:r>
              <a:rPr lang="sr-Cyrl-RS" sz="2400" b="1" dirty="0" smtClean="0">
                <a:effectLst>
                  <a:outerShdw blurRad="38100" dist="38100" dir="2700000" algn="tl">
                    <a:srgbClr val="000000">
                      <a:alpha val="43137"/>
                    </a:srgbClr>
                  </a:outerShdw>
                </a:effectLst>
              </a:rPr>
              <a:t> </a:t>
            </a:r>
            <a:r>
              <a:rPr lang="sr-Cyrl-RS" sz="2400" dirty="0" smtClean="0">
                <a:effectLst>
                  <a:outerShdw blurRad="38100" dist="38100" dir="2700000" algn="tl">
                    <a:srgbClr val="000000">
                      <a:alpha val="43137"/>
                    </a:srgbClr>
                  </a:outerShdw>
                </a:effectLst>
              </a:rPr>
              <a:t>табле</a:t>
            </a:r>
            <a:endParaRPr lang="sr-Latn-RS" sz="2400" dirty="0">
              <a:effectLst>
                <a:outerShdw blurRad="38100" dist="38100" dir="2700000" algn="tl">
                  <a:srgbClr val="000000">
                    <a:alpha val="43137"/>
                  </a:srgbClr>
                </a:outerShdw>
              </a:effectLst>
            </a:endParaRPr>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76735" y="620688"/>
            <a:ext cx="3024336"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Акредитовани</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семинари</a:t>
            </a:r>
            <a:r>
              <a:rPr lang="sr-Cyrl-RS" sz="2200" dirty="0" smtClean="0"/>
              <a:t>	</a:t>
            </a:r>
            <a:endParaRPr lang="sr-Latn-RS" sz="2200" dirty="0"/>
          </a:p>
        </p:txBody>
      </p:sp>
      <p:sp>
        <p:nvSpPr>
          <p:cNvPr id="14" name="Oval 13"/>
          <p:cNvSpPr/>
          <p:nvPr/>
        </p:nvSpPr>
        <p:spPr>
          <a:xfrm>
            <a:off x="3057820" y="4727961"/>
            <a:ext cx="273955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RS" dirty="0" smtClean="0"/>
          </a:p>
          <a:p>
            <a:pPr algn="ctr"/>
            <a:r>
              <a:rPr lang="sr-Cyrl-RS" dirty="0" smtClean="0"/>
              <a:t>Програм </a:t>
            </a:r>
            <a:r>
              <a:rPr lang="sr-Cyrl-RS" sz="2200" b="1" dirty="0" smtClean="0"/>
              <a:t>РАСПОРЕД  ЧАСОВА      </a:t>
            </a:r>
            <a:r>
              <a:rPr lang="sr-Cyrl-RS" sz="2200" dirty="0" smtClean="0"/>
              <a:t>	</a:t>
            </a:r>
            <a:endParaRPr lang="sr-Latn-R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11" y="1986237"/>
            <a:ext cx="2193167" cy="157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279171" y="3267019"/>
            <a:ext cx="3010427"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b="1" dirty="0" smtClean="0">
                <a:effectLst>
                  <a:outerShdw blurRad="38100" dist="38100" dir="2700000" algn="tl">
                    <a:srgbClr val="000000">
                      <a:alpha val="43137"/>
                    </a:srgbClr>
                  </a:outerShdw>
                </a:effectLst>
              </a:rPr>
              <a:t>MozaBook</a:t>
            </a:r>
            <a:endParaRPr lang="sr-Latn-RS" sz="3200" b="1" dirty="0">
              <a:solidFill>
                <a:srgbClr val="FFC000"/>
              </a:solidFill>
              <a:effectLst>
                <a:outerShdw blurRad="38100" dist="38100" dir="2700000" algn="tl">
                  <a:srgbClr val="000000">
                    <a:alpha val="43137"/>
                  </a:srgbClr>
                </a:outerShdw>
              </a:effectLst>
            </a:endParaRPr>
          </a:p>
        </p:txBody>
      </p:sp>
      <p:pic>
        <p:nvPicPr>
          <p:cNvPr id="17" name="Picture 4" descr="http://akademijafilipovic.com/media/0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598" y="3698328"/>
            <a:ext cx="750610" cy="9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602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heel(1)">
                                      <p:cBhvr>
                                        <p:cTn id="55" dur="20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heel(1)">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80">
                                          <p:stCondLst>
                                            <p:cond delay="0"/>
                                          </p:stCondLst>
                                        </p:cTn>
                                        <p:tgtEl>
                                          <p:spTgt spid="15"/>
                                        </p:tgtEl>
                                      </p:cBhvr>
                                    </p:animEffect>
                                    <p:anim calcmode="lin" valueType="num">
                                      <p:cBhvr>
                                        <p:cTn id="6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1" dur="26">
                                          <p:stCondLst>
                                            <p:cond delay="650"/>
                                          </p:stCondLst>
                                        </p:cTn>
                                        <p:tgtEl>
                                          <p:spTgt spid="15"/>
                                        </p:tgtEl>
                                      </p:cBhvr>
                                      <p:to x="100000" y="60000"/>
                                    </p:animScale>
                                    <p:animScale>
                                      <p:cBhvr>
                                        <p:cTn id="72" dur="166" decel="50000">
                                          <p:stCondLst>
                                            <p:cond delay="676"/>
                                          </p:stCondLst>
                                        </p:cTn>
                                        <p:tgtEl>
                                          <p:spTgt spid="15"/>
                                        </p:tgtEl>
                                      </p:cBhvr>
                                      <p:to x="100000" y="100000"/>
                                    </p:animScale>
                                    <p:animScale>
                                      <p:cBhvr>
                                        <p:cTn id="73" dur="26">
                                          <p:stCondLst>
                                            <p:cond delay="1312"/>
                                          </p:stCondLst>
                                        </p:cTn>
                                        <p:tgtEl>
                                          <p:spTgt spid="15"/>
                                        </p:tgtEl>
                                      </p:cBhvr>
                                      <p:to x="100000" y="80000"/>
                                    </p:animScale>
                                    <p:animScale>
                                      <p:cBhvr>
                                        <p:cTn id="74" dur="166" decel="50000">
                                          <p:stCondLst>
                                            <p:cond delay="1338"/>
                                          </p:stCondLst>
                                        </p:cTn>
                                        <p:tgtEl>
                                          <p:spTgt spid="15"/>
                                        </p:tgtEl>
                                      </p:cBhvr>
                                      <p:to x="100000" y="100000"/>
                                    </p:animScale>
                                    <p:animScale>
                                      <p:cBhvr>
                                        <p:cTn id="75" dur="26">
                                          <p:stCondLst>
                                            <p:cond delay="1642"/>
                                          </p:stCondLst>
                                        </p:cTn>
                                        <p:tgtEl>
                                          <p:spTgt spid="15"/>
                                        </p:tgtEl>
                                      </p:cBhvr>
                                      <p:to x="100000" y="90000"/>
                                    </p:animScale>
                                    <p:animScale>
                                      <p:cBhvr>
                                        <p:cTn id="76" dur="166" decel="50000">
                                          <p:stCondLst>
                                            <p:cond delay="1668"/>
                                          </p:stCondLst>
                                        </p:cTn>
                                        <p:tgtEl>
                                          <p:spTgt spid="15"/>
                                        </p:tgtEl>
                                      </p:cBhvr>
                                      <p:to x="100000" y="100000"/>
                                    </p:animScale>
                                    <p:animScale>
                                      <p:cBhvr>
                                        <p:cTn id="77" dur="26">
                                          <p:stCondLst>
                                            <p:cond delay="1808"/>
                                          </p:stCondLst>
                                        </p:cTn>
                                        <p:tgtEl>
                                          <p:spTgt spid="15"/>
                                        </p:tgtEl>
                                      </p:cBhvr>
                                      <p:to x="100000" y="95000"/>
                                    </p:animScale>
                                    <p:animScale>
                                      <p:cBhvr>
                                        <p:cTn id="78" dur="166" decel="50000">
                                          <p:stCondLst>
                                            <p:cond delay="1834"/>
                                          </p:stCondLst>
                                        </p:cTn>
                                        <p:tgtEl>
                                          <p:spTgt spid="15"/>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heel(1)">
                                      <p:cBhvr>
                                        <p:cTn id="8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29"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saskola.rs/files/baneri/2014-02-26_034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92896"/>
            <a:ext cx="6178543" cy="4197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1663891" y="5875867"/>
            <a:ext cx="6264696"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www.eskolskidnevnik.rs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395101" y="476672"/>
            <a:ext cx="2862572" cy="1369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Електронски </a:t>
            </a:r>
          </a:p>
          <a:p>
            <a:pPr algn="ctr"/>
            <a:r>
              <a:rPr lang="sr-Cyrl-RS" sz="2200" dirty="0"/>
              <a:t> </a:t>
            </a:r>
            <a:r>
              <a:rPr lang="sr-Cyrl-RS" sz="2200" dirty="0" smtClean="0"/>
              <a:t>  </a:t>
            </a:r>
            <a:r>
              <a:rPr lang="sr-Cyrl-RS" sz="3200" b="1" dirty="0" smtClean="0">
                <a:solidFill>
                  <a:srgbClr val="FF0000"/>
                </a:solidFill>
                <a:effectLst>
                  <a:outerShdw blurRad="38100" dist="38100" dir="2700000" algn="tl">
                    <a:srgbClr val="000000">
                      <a:alpha val="43137"/>
                    </a:srgbClr>
                  </a:outerShdw>
                </a:effectLst>
              </a:rPr>
              <a:t>дневник</a:t>
            </a:r>
            <a:r>
              <a:rPr lang="sr-Cyrl-RS" sz="2200" dirty="0" smtClean="0"/>
              <a:t>	</a:t>
            </a:r>
            <a:endParaRPr lang="sr-Latn-RS" sz="2200" dirty="0"/>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9286" y="1772816"/>
            <a:ext cx="8584574" cy="1231106"/>
          </a:xfrm>
          <a:prstGeom prst="rect">
            <a:avLst/>
          </a:prstGeom>
          <a:noFill/>
        </p:spPr>
        <p:txBody>
          <a:bodyPr wrap="square" rtlCol="0">
            <a:spAutoFit/>
          </a:bodyPr>
          <a:lstStyle/>
          <a:p>
            <a:r>
              <a:rPr lang="sr-Cyrl-CS" sz="2800" b="1" dirty="0" smtClean="0">
                <a:effectLst>
                  <a:outerShdw blurRad="38100" dist="38100" dir="2700000" algn="tl">
                    <a:srgbClr val="000000">
                      <a:alpha val="43137"/>
                    </a:srgbClr>
                  </a:outerShdw>
                </a:effectLst>
              </a:rPr>
              <a:t>Електронски школски дневник омогућава:</a:t>
            </a:r>
          </a:p>
          <a:p>
            <a:endParaRPr lang="sr-Cyrl-CS" sz="2800" b="1" dirty="0" smtClean="0">
              <a:effectLst>
                <a:outerShdw blurRad="38100" dist="38100" dir="2700000" algn="tl">
                  <a:srgbClr val="000000">
                    <a:alpha val="43137"/>
                  </a:srgbClr>
                </a:outerShdw>
              </a:effectLst>
            </a:endParaRPr>
          </a:p>
          <a:p>
            <a:endParaRPr lang="sr-Latn-RS" dirty="0"/>
          </a:p>
        </p:txBody>
      </p:sp>
      <p:sp>
        <p:nvSpPr>
          <p:cNvPr id="14" name="Rectangle 13"/>
          <p:cNvSpPr/>
          <p:nvPr/>
        </p:nvSpPr>
        <p:spPr>
          <a:xfrm>
            <a:off x="323528" y="2888431"/>
            <a:ext cx="2929007" cy="461665"/>
          </a:xfrm>
          <a:prstGeom prst="rect">
            <a:avLst/>
          </a:prstGeom>
        </p:spPr>
        <p:txBody>
          <a:bodyPr wrap="none">
            <a:spAutoFit/>
          </a:bodyPr>
          <a:lstStyle/>
          <a:p>
            <a:r>
              <a:rPr lang="sr-Cyrl-RS" sz="2400" b="1" dirty="0" smtClean="0">
                <a:effectLst>
                  <a:outerShdw blurRad="38100" dist="38100" dir="2700000" algn="tl">
                    <a:srgbClr val="000000">
                      <a:alpha val="43137"/>
                    </a:srgbClr>
                  </a:outerShdw>
                </a:effectLst>
              </a:rPr>
              <a:t>Садржај софтвера – </a:t>
            </a:r>
            <a:endParaRPr lang="sr-Cyrl-R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9947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450421" y="5875867"/>
            <a:ext cx="7271675"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http://mojportfolio.nasaskola.rs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Oval 10"/>
          <p:cNvSpPr/>
          <p:nvPr/>
        </p:nvSpPr>
        <p:spPr>
          <a:xfrm>
            <a:off x="5327560" y="4558826"/>
            <a:ext cx="3096344"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Електронски </a:t>
            </a:r>
            <a:r>
              <a:rPr lang="sr-Cyrl-RS" sz="3200" b="1" dirty="0" smtClean="0">
                <a:solidFill>
                  <a:srgbClr val="FF0000"/>
                </a:solidFill>
                <a:effectLst>
                  <a:outerShdw blurRad="38100" dist="38100" dir="2700000" algn="tl">
                    <a:srgbClr val="000000">
                      <a:alpha val="43137"/>
                    </a:srgbClr>
                  </a:outerShdw>
                </a:effectLst>
              </a:rPr>
              <a:t>портфолио</a:t>
            </a:r>
            <a:r>
              <a:rPr lang="sr-Cyrl-RS" sz="2000" dirty="0" smtClean="0">
                <a:solidFill>
                  <a:srgbClr val="FF0000"/>
                </a:solidFill>
                <a:effectLst>
                  <a:outerShdw blurRad="38100" dist="38100" dir="2700000" algn="tl">
                    <a:srgbClr val="000000">
                      <a:alpha val="43137"/>
                    </a:srgbClr>
                  </a:outerShdw>
                </a:effectLst>
              </a:rPr>
              <a:t> </a:t>
            </a:r>
            <a:r>
              <a:rPr lang="sr-Cyrl-RS" sz="2000" dirty="0" smtClean="0"/>
              <a:t>наставника и ученика</a:t>
            </a:r>
            <a:endParaRPr lang="sr-Latn-RS" sz="2000" dirty="0"/>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2862" y="836712"/>
            <a:ext cx="8423956" cy="3847207"/>
          </a:xfrm>
          <a:prstGeom prst="rect">
            <a:avLst/>
          </a:prstGeom>
        </p:spPr>
        <p:txBody>
          <a:bodyPr wrap="square">
            <a:spAutoFit/>
          </a:bodyPr>
          <a:lstStyle/>
          <a:p>
            <a:r>
              <a:rPr lang="sr-Latn-RS" sz="2800" b="1" dirty="0"/>
              <a:t>Електронски </a:t>
            </a:r>
            <a:r>
              <a:rPr lang="sr-Cyrl-RS" sz="2800" b="1" dirty="0"/>
              <a:t>д</a:t>
            </a:r>
            <a:r>
              <a:rPr lang="sr-Cyrl-RS" sz="2800" b="1" dirty="0" smtClean="0"/>
              <a:t>невник</a:t>
            </a:r>
            <a:r>
              <a:rPr lang="sr-Latn-RS" sz="2800" b="1" dirty="0" smtClean="0"/>
              <a:t> омогућује</a:t>
            </a:r>
            <a:endParaRPr lang="sr-Cyrl-RS" sz="2800" b="1" dirty="0" smtClean="0"/>
          </a:p>
          <a:p>
            <a:endParaRPr lang="sr-Latn-RS" sz="2800" b="1" dirty="0" smtClean="0"/>
          </a:p>
          <a:p>
            <a:pPr marL="457200" indent="-457200">
              <a:buFontTx/>
              <a:buChar char="-"/>
            </a:pPr>
            <a:r>
              <a:rPr lang="sr-Cyrl-RS" sz="3200" dirty="0" smtClean="0"/>
              <a:t>Родитељима увид у оцене, изостанке, начин и примену стандарда приликом оцењивања свог детета /деце, домаће задтке и друге активности предвиђене планом и програмом школе</a:t>
            </a:r>
          </a:p>
          <a:p>
            <a:endParaRPr lang="sr-Latn-RS" sz="2800" dirty="0"/>
          </a:p>
        </p:txBody>
      </p:sp>
    </p:spTree>
    <p:extLst>
      <p:ext uri="{BB962C8B-B14F-4D97-AF65-F5344CB8AC3E}">
        <p14:creationId xmlns:p14="http://schemas.microsoft.com/office/powerpoint/2010/main" val="3081745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62067"/>
            <a:ext cx="5976664" cy="532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450421" y="5875867"/>
            <a:ext cx="7271675"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http://mojportfolio.nasaskola.rs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Oval 10"/>
          <p:cNvSpPr/>
          <p:nvPr/>
        </p:nvSpPr>
        <p:spPr>
          <a:xfrm>
            <a:off x="251520" y="4535473"/>
            <a:ext cx="3096344"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Електронски </a:t>
            </a:r>
            <a:r>
              <a:rPr lang="sr-Cyrl-RS" sz="3200" b="1" dirty="0" smtClean="0">
                <a:solidFill>
                  <a:srgbClr val="FF0000"/>
                </a:solidFill>
                <a:effectLst>
                  <a:outerShdw blurRad="38100" dist="38100" dir="2700000" algn="tl">
                    <a:srgbClr val="000000">
                      <a:alpha val="43137"/>
                    </a:srgbClr>
                  </a:outerShdw>
                </a:effectLst>
              </a:rPr>
              <a:t>портфолио</a:t>
            </a:r>
            <a:r>
              <a:rPr lang="sr-Cyrl-RS" sz="2000" dirty="0" smtClean="0">
                <a:solidFill>
                  <a:srgbClr val="FF0000"/>
                </a:solidFill>
                <a:effectLst>
                  <a:outerShdw blurRad="38100" dist="38100" dir="2700000" algn="tl">
                    <a:srgbClr val="000000">
                      <a:alpha val="43137"/>
                    </a:srgbClr>
                  </a:outerShdw>
                </a:effectLst>
              </a:rPr>
              <a:t> </a:t>
            </a:r>
            <a:r>
              <a:rPr lang="sr-Cyrl-RS" sz="2000" dirty="0" smtClean="0"/>
              <a:t>наставника и ученика</a:t>
            </a:r>
            <a:endParaRPr lang="sr-Latn-RS" sz="2000" dirty="0"/>
          </a:p>
        </p:txBody>
      </p:sp>
      <p:cxnSp>
        <p:nvCxnSpPr>
          <p:cNvPr id="26" name="Straight Arrow Connector 25"/>
          <p:cNvCxnSpPr/>
          <p:nvPr/>
        </p:nvCxnSpPr>
        <p:spPr>
          <a:xfrm>
            <a:off x="4389301" y="1285528"/>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9992" y="2015733"/>
            <a:ext cx="1643354" cy="646331"/>
          </a:xfrm>
          <a:prstGeom prst="rect">
            <a:avLst/>
          </a:prstGeom>
          <a:noFill/>
        </p:spPr>
        <p:txBody>
          <a:bodyPr wrap="square" rtlCol="0">
            <a:spAutoFit/>
          </a:bodyPr>
          <a:lstStyle/>
          <a:p>
            <a:r>
              <a:rPr lang="sr-Cyrl-RS" sz="3600" b="1" dirty="0" smtClean="0">
                <a:solidFill>
                  <a:srgbClr val="FF0000"/>
                </a:solidFill>
              </a:rPr>
              <a:t>Ученик</a:t>
            </a:r>
            <a:endParaRPr lang="sr-Latn-RS" sz="3600" b="1" dirty="0">
              <a:solidFill>
                <a:srgbClr val="FF0000"/>
              </a:solidFill>
            </a:endParaRPr>
          </a:p>
        </p:txBody>
      </p:sp>
      <p:sp>
        <p:nvSpPr>
          <p:cNvPr id="9" name="TextBox 8"/>
          <p:cNvSpPr txBox="1"/>
          <p:nvPr/>
        </p:nvSpPr>
        <p:spPr>
          <a:xfrm>
            <a:off x="5868144" y="916331"/>
            <a:ext cx="1927131" cy="523220"/>
          </a:xfrm>
          <a:prstGeom prst="rect">
            <a:avLst/>
          </a:prstGeom>
          <a:noFill/>
        </p:spPr>
        <p:txBody>
          <a:bodyPr wrap="none" rtlCol="0">
            <a:spAutoFit/>
          </a:bodyPr>
          <a:lstStyle/>
          <a:p>
            <a:r>
              <a:rPr lang="sr-Cyrl-RS" sz="2800" b="1" dirty="0" smtClean="0">
                <a:solidFill>
                  <a:srgbClr val="FF0000"/>
                </a:solidFill>
              </a:rPr>
              <a:t>Наставник </a:t>
            </a:r>
            <a:endParaRPr lang="sr-Latn-RS" sz="2800" b="1" dirty="0">
              <a:solidFill>
                <a:srgbClr val="FF0000"/>
              </a:solidFill>
            </a:endParaRPr>
          </a:p>
        </p:txBody>
      </p:sp>
      <p:sp>
        <p:nvSpPr>
          <p:cNvPr id="10" name="Rectangle 9"/>
          <p:cNvSpPr/>
          <p:nvPr/>
        </p:nvSpPr>
        <p:spPr>
          <a:xfrm>
            <a:off x="3203848" y="909570"/>
            <a:ext cx="1571264" cy="523220"/>
          </a:xfrm>
          <a:prstGeom prst="rect">
            <a:avLst/>
          </a:prstGeom>
        </p:spPr>
        <p:txBody>
          <a:bodyPr wrap="none">
            <a:spAutoFit/>
          </a:bodyPr>
          <a:lstStyle/>
          <a:p>
            <a:r>
              <a:rPr lang="sr-Cyrl-RS" sz="2800" b="1" dirty="0" smtClean="0">
                <a:solidFill>
                  <a:srgbClr val="FF0000"/>
                </a:solidFill>
              </a:rPr>
              <a:t>Родитељ</a:t>
            </a:r>
            <a:endParaRPr lang="sr-Latn-RS" sz="2800" b="1" dirty="0"/>
          </a:p>
        </p:txBody>
      </p:sp>
      <p:cxnSp>
        <p:nvCxnSpPr>
          <p:cNvPr id="14" name="Straight Arrow Connector 13"/>
          <p:cNvCxnSpPr/>
          <p:nvPr/>
        </p:nvCxnSpPr>
        <p:spPr>
          <a:xfrm flipH="1">
            <a:off x="5436096" y="1432790"/>
            <a:ext cx="936104" cy="767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99692" y="3116014"/>
            <a:ext cx="3026791" cy="523220"/>
          </a:xfrm>
          <a:prstGeom prst="rect">
            <a:avLst/>
          </a:prstGeom>
        </p:spPr>
        <p:txBody>
          <a:bodyPr wrap="none">
            <a:spAutoFit/>
          </a:bodyPr>
          <a:lstStyle/>
          <a:p>
            <a:r>
              <a:rPr lang="sr-Cyrl-RS" sz="2800" b="1" dirty="0" smtClean="0">
                <a:solidFill>
                  <a:srgbClr val="FF0000"/>
                </a:solidFill>
              </a:rPr>
              <a:t>Школа / директор</a:t>
            </a:r>
            <a:endParaRPr lang="sr-Latn-RS" sz="2800" dirty="0"/>
          </a:p>
        </p:txBody>
      </p:sp>
      <p:sp>
        <p:nvSpPr>
          <p:cNvPr id="17" name="Rectangle 16"/>
          <p:cNvSpPr/>
          <p:nvPr/>
        </p:nvSpPr>
        <p:spPr>
          <a:xfrm>
            <a:off x="5671575" y="3116014"/>
            <a:ext cx="3472425" cy="523220"/>
          </a:xfrm>
          <a:prstGeom prst="rect">
            <a:avLst/>
          </a:prstGeom>
        </p:spPr>
        <p:txBody>
          <a:bodyPr wrap="none">
            <a:spAutoFit/>
          </a:bodyPr>
          <a:lstStyle/>
          <a:p>
            <a:r>
              <a:rPr lang="sr-Cyrl-RS" sz="2800" b="1" dirty="0" smtClean="0">
                <a:solidFill>
                  <a:srgbClr val="FF0000"/>
                </a:solidFill>
              </a:rPr>
              <a:t>Локална самоуправа</a:t>
            </a:r>
            <a:endParaRPr lang="sr-Latn-RS" sz="2800" dirty="0"/>
          </a:p>
        </p:txBody>
      </p:sp>
      <p:cxnSp>
        <p:nvCxnSpPr>
          <p:cNvPr id="20" name="Straight Arrow Connector 19"/>
          <p:cNvCxnSpPr/>
          <p:nvPr/>
        </p:nvCxnSpPr>
        <p:spPr>
          <a:xfrm>
            <a:off x="5525472" y="246322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11960" y="2348876"/>
            <a:ext cx="936104" cy="7671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25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1663" y="242831"/>
            <a:ext cx="5345790" cy="648072"/>
          </a:xfrm>
        </p:spPr>
        <p:txBody>
          <a:bodyPr>
            <a:normAutofit fontScale="90000"/>
          </a:bodyPr>
          <a:lstStyle/>
          <a:p>
            <a:r>
              <a:rPr lang="sr-Cyrl-RS" sz="2400" b="1" dirty="0" smtClean="0">
                <a:effectLst>
                  <a:outerShdw blurRad="38100" dist="38100" dir="2700000" algn="tl">
                    <a:srgbClr val="000000">
                      <a:alpha val="43137"/>
                    </a:srgbClr>
                  </a:outerShdw>
                </a:effectLst>
              </a:rPr>
              <a:t>Академија Филиповић доо</a:t>
            </a:r>
            <a:r>
              <a:rPr lang="sr-Cyrl-RS" b="1" dirty="0" smtClean="0">
                <a:effectLst>
                  <a:outerShdw blurRad="38100" dist="38100" dir="2700000" algn="tl">
                    <a:srgbClr val="000000">
                      <a:alpha val="43137"/>
                    </a:srgbClr>
                  </a:outerShdw>
                </a:effectLst>
              </a:rPr>
              <a:t/>
            </a:r>
            <a:br>
              <a:rPr lang="sr-Cyrl-RS" b="1" dirty="0" smtClean="0">
                <a:effectLst>
                  <a:outerShdw blurRad="38100" dist="38100" dir="2700000" algn="tl">
                    <a:srgbClr val="000000">
                      <a:alpha val="43137"/>
                    </a:srgbClr>
                  </a:outerShdw>
                </a:effectLst>
              </a:rPr>
            </a:br>
            <a:endParaRPr lang="sr-Latn-RS" sz="2000" dirty="0"/>
          </a:p>
        </p:txBody>
      </p:sp>
      <p:sp>
        <p:nvSpPr>
          <p:cNvPr id="5" name="TextBox 4"/>
          <p:cNvSpPr txBox="1"/>
          <p:nvPr/>
        </p:nvSpPr>
        <p:spPr>
          <a:xfrm>
            <a:off x="450421" y="5875867"/>
            <a:ext cx="7271675" cy="707886"/>
          </a:xfrm>
          <a:prstGeom prst="rect">
            <a:avLst/>
          </a:prstGeom>
          <a:noFill/>
        </p:spPr>
        <p:txBody>
          <a:bodyPr wrap="square" rtlCol="0">
            <a:spAutoFit/>
          </a:bodyPr>
          <a:lstStyle/>
          <a:p>
            <a:r>
              <a:rPr lang="en-US" sz="4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http://mojportfolio.nasaskola.rs</a:t>
            </a:r>
            <a:endParaRPr lang="sr-Latn-RS" sz="40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Oval 10"/>
          <p:cNvSpPr/>
          <p:nvPr/>
        </p:nvSpPr>
        <p:spPr>
          <a:xfrm>
            <a:off x="4896492" y="4551919"/>
            <a:ext cx="3096344" cy="1442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t>Електронски </a:t>
            </a:r>
            <a:r>
              <a:rPr lang="sr-Cyrl-RS" sz="3200" b="1" dirty="0" smtClean="0">
                <a:solidFill>
                  <a:srgbClr val="FF0000"/>
                </a:solidFill>
                <a:effectLst>
                  <a:outerShdw blurRad="38100" dist="38100" dir="2700000" algn="tl">
                    <a:srgbClr val="000000">
                      <a:alpha val="43137"/>
                    </a:srgbClr>
                  </a:outerShdw>
                </a:effectLst>
              </a:rPr>
              <a:t>портфолио</a:t>
            </a:r>
            <a:r>
              <a:rPr lang="sr-Cyrl-RS" sz="2000" dirty="0" smtClean="0">
                <a:solidFill>
                  <a:srgbClr val="FF0000"/>
                </a:solidFill>
                <a:effectLst>
                  <a:outerShdw blurRad="38100" dist="38100" dir="2700000" algn="tl">
                    <a:srgbClr val="000000">
                      <a:alpha val="43137"/>
                    </a:srgbClr>
                  </a:outerShdw>
                </a:effectLst>
              </a:rPr>
              <a:t> </a:t>
            </a:r>
            <a:r>
              <a:rPr lang="sr-Cyrl-RS" sz="2000" dirty="0" smtClean="0"/>
              <a:t>наставника и ученика</a:t>
            </a:r>
            <a:endParaRPr lang="sr-Latn-RS" sz="2000" dirty="0"/>
          </a:p>
        </p:txBody>
      </p:sp>
      <p:cxnSp>
        <p:nvCxnSpPr>
          <p:cNvPr id="26" name="Straight Arrow Connector 25"/>
          <p:cNvCxnSpPr/>
          <p:nvPr/>
        </p:nvCxnSpPr>
        <p:spPr>
          <a:xfrm>
            <a:off x="5228946" y="220486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2836" y="6001811"/>
            <a:ext cx="862136" cy="581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450421" y="1349549"/>
            <a:ext cx="8423956" cy="3970318"/>
          </a:xfrm>
          <a:prstGeom prst="rect">
            <a:avLst/>
          </a:prstGeom>
        </p:spPr>
        <p:txBody>
          <a:bodyPr wrap="square">
            <a:spAutoFit/>
          </a:bodyPr>
          <a:lstStyle/>
          <a:p>
            <a:r>
              <a:rPr lang="sr-Latn-RS" sz="3200" b="1" dirty="0"/>
              <a:t>Електронски портфолио за наставнике и ученике омогућује и</a:t>
            </a:r>
            <a:endParaRPr lang="sr-Latn-RS" sz="3200" dirty="0"/>
          </a:p>
          <a:p>
            <a:pPr lvl="0"/>
            <a:r>
              <a:rPr lang="en-US" sz="3200" dirty="0" smtClean="0"/>
              <a:t>- </a:t>
            </a:r>
            <a:r>
              <a:rPr lang="sr-Latn-RS" sz="3200" dirty="0" smtClean="0"/>
              <a:t>умрежавање</a:t>
            </a:r>
            <a:r>
              <a:rPr lang="sr-Latn-RS" sz="3200" dirty="0"/>
              <a:t>  (слично као код </a:t>
            </a:r>
            <a:r>
              <a:rPr lang="sr-Latn-RS" sz="3200" b="1" i="1" dirty="0"/>
              <a:t>LinkedIn</a:t>
            </a:r>
            <a:r>
              <a:rPr lang="sr-Latn-RS" sz="3200" dirty="0"/>
              <a:t>  и Facebook)</a:t>
            </a:r>
          </a:p>
          <a:p>
            <a:pPr lvl="0"/>
            <a:r>
              <a:rPr lang="sr-Latn-RS" sz="3200" dirty="0"/>
              <a:t>креирање </a:t>
            </a:r>
            <a:r>
              <a:rPr lang="sr-Latn-RS" sz="3200" dirty="0" smtClean="0"/>
              <a:t>група</a:t>
            </a:r>
            <a:endParaRPr lang="en-US" sz="3200" dirty="0" smtClean="0"/>
          </a:p>
          <a:p>
            <a:pPr lvl="0"/>
            <a:r>
              <a:rPr lang="en-US" sz="3200" dirty="0" smtClean="0"/>
              <a:t>- </a:t>
            </a:r>
            <a:r>
              <a:rPr lang="sr-Latn-RS" sz="3200" dirty="0" smtClean="0"/>
              <a:t>шеровање</a:t>
            </a:r>
            <a:endParaRPr lang="sr-Latn-RS" sz="3200" dirty="0"/>
          </a:p>
          <a:p>
            <a:pPr lvl="0"/>
            <a:r>
              <a:rPr lang="en-US" sz="3200" dirty="0" smtClean="0"/>
              <a:t>- </a:t>
            </a:r>
            <a:r>
              <a:rPr lang="sr-Cyrl-RS" sz="3200" dirty="0"/>
              <a:t>к</a:t>
            </a:r>
            <a:r>
              <a:rPr lang="sr-Cyrl-RS" sz="3200" dirty="0" smtClean="0"/>
              <a:t>омплетни </a:t>
            </a:r>
            <a:r>
              <a:rPr lang="sr-Latn-RS" sz="3200" dirty="0" smtClean="0"/>
              <a:t>ст</a:t>
            </a:r>
            <a:r>
              <a:rPr lang="en-US" sz="3200" dirty="0" smtClean="0"/>
              <a:t>a</a:t>
            </a:r>
            <a:r>
              <a:rPr lang="sr-Latn-RS" sz="3200" dirty="0" smtClean="0"/>
              <a:t>тистички </a:t>
            </a:r>
            <a:r>
              <a:rPr lang="sr-Latn-RS" sz="3200" dirty="0"/>
              <a:t>подаци</a:t>
            </a:r>
          </a:p>
          <a:p>
            <a:endParaRPr lang="sr-Latn-RS" sz="2800" dirty="0"/>
          </a:p>
        </p:txBody>
      </p:sp>
    </p:spTree>
    <p:extLst>
      <p:ext uri="{BB962C8B-B14F-4D97-AF65-F5344CB8AC3E}">
        <p14:creationId xmlns:p14="http://schemas.microsoft.com/office/powerpoint/2010/main" val="2854096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998</TotalTime>
  <Words>837</Words>
  <Application>Microsoft Office PowerPoint</Application>
  <PresentationFormat>On-screen Show (4:3)</PresentationFormat>
  <Paragraphs>254</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Candara</vt:lpstr>
      <vt:lpstr>Symbol</vt:lpstr>
      <vt:lpstr>Times New Roman</vt:lpstr>
      <vt:lpstr>Wingdings</vt:lpstr>
      <vt:lpstr>Wingdings 2</vt:lpstr>
      <vt:lpstr>Waveform</vt:lpstr>
      <vt:lpstr>Office Theme</vt:lpstr>
      <vt:lpstr>Академија Филиповић доо Јагодина основана 2003. године</vt:lpstr>
      <vt:lpstr>Академија Филиповић доо </vt:lpstr>
      <vt:lpstr>ШИС</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Распоред часова</vt:lpstr>
      <vt:lpstr>PowerPoint Presentation</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lpstr>Академија Филиповић доо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Академија Филиповић доо Јагодина основана 2003. године</dc:title>
  <dc:creator>Bratislav FBF</dc:creator>
  <cp:lastModifiedBy>FBF</cp:lastModifiedBy>
  <cp:revision>57</cp:revision>
  <dcterms:created xsi:type="dcterms:W3CDTF">2015-05-17T20:22:03Z</dcterms:created>
  <dcterms:modified xsi:type="dcterms:W3CDTF">2017-09-14T20:44:25Z</dcterms:modified>
</cp:coreProperties>
</file>