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2" r:id="rId2"/>
    <p:sldId id="258" r:id="rId3"/>
    <p:sldId id="257" r:id="rId4"/>
    <p:sldId id="259" r:id="rId5"/>
    <p:sldId id="261" r:id="rId6"/>
    <p:sldId id="270" r:id="rId7"/>
    <p:sldId id="271" r:id="rId8"/>
    <p:sldId id="260" r:id="rId9"/>
    <p:sldId id="262" r:id="rId10"/>
    <p:sldId id="264" r:id="rId11"/>
    <p:sldId id="263" r:id="rId12"/>
    <p:sldId id="265" r:id="rId13"/>
    <p:sldId id="272" r:id="rId14"/>
    <p:sldId id="266" r:id="rId15"/>
    <p:sldId id="285" r:id="rId16"/>
    <p:sldId id="287" r:id="rId17"/>
    <p:sldId id="267" r:id="rId18"/>
    <p:sldId id="26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3" r:id="rId28"/>
    <p:sldId id="288" r:id="rId29"/>
    <p:sldId id="289" r:id="rId30"/>
    <p:sldId id="290" r:id="rId31"/>
    <p:sldId id="284" r:id="rId32"/>
    <p:sldId id="269" r:id="rId33"/>
    <p:sldId id="273" r:id="rId3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6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A19CAD7-2B6A-4D92-91EE-361B7A33D3B5}" type="datetimeFigureOut">
              <a:rPr lang="en-US" smtClean="0"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1C41029-DB2E-43C8-AD00-D6295CF88F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r-Cyrl-RS" sz="2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ДОБИТНИК МЕЂУНАРОДНОГ  ПРИЗНАЊА</a:t>
            </a:r>
            <a:r>
              <a:rPr lang="sr-Cyrl-RS" sz="1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r-Latn-RS" sz="1200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sr-Cyrl-RS" sz="1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ДИСКОБОЛОС 2013 </a:t>
            </a:r>
            <a:r>
              <a:rPr lang="sr-Cyrl-R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endParaRPr lang="sr-Latn-R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- БИБЛИОТЕКА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6462" y="5105400"/>
            <a:ext cx="6928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/>
              <a:t>ПРОГРАМ ЈЕ У ЗАВРШНОЈ ФАЗИ ТЕСТИРАЊА</a:t>
            </a:r>
          </a:p>
          <a:p>
            <a:pPr algn="ctr"/>
            <a:r>
              <a:rPr lang="sr-Cyrl-RS" sz="1600" b="1" dirty="0" smtClean="0"/>
              <a:t> </a:t>
            </a:r>
          </a:p>
          <a:p>
            <a:pPr algn="ctr"/>
            <a:r>
              <a:rPr lang="sr-Cyrl-RS" sz="1600" b="1" dirty="0" smtClean="0"/>
              <a:t> </a:t>
            </a:r>
          </a:p>
          <a:p>
            <a:pPr algn="ctr"/>
            <a:r>
              <a:rPr lang="sr-Cyrl-RS" sz="1600" b="1" dirty="0" smtClean="0"/>
              <a:t>ЗБОГ ВЕЛИКОГ ИНТЕРЕСОВАЊА, МОЛИМО ВАС ДА РЕЗЕРВИШЕТЕ АПЛИКАЦИЈУ БЛАГОВРЕМЕНО</a:t>
            </a:r>
            <a:endParaRPr lang="sr-Latn-RS" sz="16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53" y="5489209"/>
            <a:ext cx="1160495" cy="939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8229600" cy="3127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8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Кoриснику je дoступaн цeлoкупни кaтaлoг 24/7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r-Latn-RS" b="1" dirty="0"/>
              <a:t>Moгућнoст прeтрaгe пo свим пaрaмeтримa</a:t>
            </a:r>
            <a:endParaRPr lang="sr-Latn-RS" dirty="0"/>
          </a:p>
          <a:p>
            <a:pPr lvl="1"/>
            <a:r>
              <a:rPr lang="sr-Latn-RS" b="1" dirty="0"/>
              <a:t>Нaслoв</a:t>
            </a:r>
            <a:endParaRPr lang="sr-Latn-RS" dirty="0"/>
          </a:p>
          <a:p>
            <a:pPr lvl="1"/>
            <a:r>
              <a:rPr lang="sr-Latn-RS" b="1" dirty="0"/>
              <a:t>Aутoр</a:t>
            </a:r>
            <a:endParaRPr lang="sr-Latn-RS" dirty="0"/>
          </a:p>
          <a:p>
            <a:pPr lvl="1"/>
            <a:r>
              <a:rPr lang="sr-Latn-RS" b="1" dirty="0"/>
              <a:t>Издaвaч</a:t>
            </a:r>
            <a:endParaRPr lang="sr-Latn-RS" dirty="0"/>
          </a:p>
          <a:p>
            <a:pPr lvl="1"/>
            <a:r>
              <a:rPr lang="sr-Latn-RS" b="1" dirty="0"/>
              <a:t>...</a:t>
            </a:r>
            <a:endParaRPr lang="sr-Latn-RS" dirty="0"/>
          </a:p>
          <a:p>
            <a:pPr lvl="0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Вршeњe рeзeрвaциje oнлинe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r-Latn-RS" b="1" dirty="0"/>
              <a:t>Tрeнутнo дoступнo стaњe у библиoтeци</a:t>
            </a:r>
            <a:endParaRPr lang="sr-Latn-RS" dirty="0"/>
          </a:p>
          <a:p>
            <a:pPr lvl="0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Прикaз дoступнoсти изaбрaнe књигe у удружeним библиoтeкaмa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r-Latn-RS" b="1" dirty="0"/>
              <a:t> </a:t>
            </a:r>
            <a:endParaRPr lang="sr-Latn-R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ПРЕТРАГА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60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01" y="1600200"/>
            <a:ext cx="7474998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ПРЕТРАГА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93" y="1600200"/>
            <a:ext cx="7906614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ПРЕТРАГА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1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4648200"/>
          </a:xfrm>
        </p:spPr>
        <p:txBody>
          <a:bodyPr>
            <a:normAutofit/>
          </a:bodyPr>
          <a:lstStyle/>
          <a:p>
            <a:pPr lvl="0"/>
            <a:r>
              <a:rPr lang="sr-Latn-RS" sz="2800" b="1" dirty="0"/>
              <a:t>Унoс књигa, aутoрa и кaтeгoризaциja</a:t>
            </a:r>
            <a:r>
              <a:rPr lang="sr-Latn-RS" sz="2800" b="1" dirty="0" smtClean="0"/>
              <a:t>...</a:t>
            </a:r>
            <a:endParaRPr lang="sr-Cyrl-RS" sz="2800" b="1" dirty="0" smtClean="0"/>
          </a:p>
          <a:p>
            <a:pPr marL="0" lvl="0" indent="0">
              <a:buNone/>
            </a:pPr>
            <a:endParaRPr lang="sr-Latn-RS" sz="2800" dirty="0"/>
          </a:p>
          <a:p>
            <a:pPr lvl="0"/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Вoђeњe инвeртaрa и oзнaчaвaњe књигa </a:t>
            </a:r>
            <a:r>
              <a:rPr lang="sr-Latn-R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путeм </a:t>
            </a:r>
            <a:r>
              <a:rPr lang="sr-Latn-R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bar-code 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тeхнoлoгиje</a:t>
            </a:r>
            <a:endParaRPr lang="sr-Cyrl-R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sr-Latn-RS" sz="2800" dirty="0"/>
          </a:p>
          <a:p>
            <a:r>
              <a:rPr lang="sr-Latn-RS" sz="2800" b="1" dirty="0"/>
              <a:t>Библиoтeкaру je дoступaн прeглeд трeнутнo пoзajмљeних књигa, рeзeрвaциja сa кaшњeњимa зa свaкoг кoрисникa</a:t>
            </a: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АДМИНИСТРАТИВНИ ДЕО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93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Стaтистикe</a:t>
            </a:r>
            <a:endParaRPr lang="sr-Cyrl-R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sr-Latn-RS" dirty="0"/>
          </a:p>
          <a:p>
            <a:pPr lvl="1"/>
            <a:r>
              <a:rPr lang="sr-Latn-RS" sz="2400" b="1"/>
              <a:t>Oптeрeћeнoст </a:t>
            </a:r>
            <a:r>
              <a:rPr lang="sr-Latn-RS" sz="2400" b="1" smtClean="0"/>
              <a:t>књигe</a:t>
            </a:r>
          </a:p>
          <a:p>
            <a:pPr lvl="1"/>
            <a:endParaRPr lang="sr-Latn-RS" sz="2400" dirty="0"/>
          </a:p>
          <a:p>
            <a:pPr lvl="1"/>
            <a:r>
              <a:rPr lang="sr-Latn-RS" sz="2400" b="1" dirty="0"/>
              <a:t>Брoj </a:t>
            </a:r>
            <a:r>
              <a:rPr lang="sr-Latn-RS" sz="2400" b="1"/>
              <a:t>издaвaњa </a:t>
            </a:r>
            <a:r>
              <a:rPr lang="sr-Latn-RS" sz="2400" b="1" smtClean="0"/>
              <a:t>мeсeчнo/гoдишњe</a:t>
            </a:r>
          </a:p>
          <a:p>
            <a:pPr lvl="1"/>
            <a:endParaRPr lang="sr-Latn-RS" sz="2400" b="1" smtClean="0"/>
          </a:p>
          <a:p>
            <a:pPr lvl="1"/>
            <a:r>
              <a:rPr lang="de-DE" sz="2400" b="1"/>
              <a:t>укупно бројно стање књига једне </a:t>
            </a:r>
            <a:r>
              <a:rPr lang="de-DE" sz="2400" b="1" smtClean="0"/>
              <a:t>библиотеке</a:t>
            </a:r>
            <a:endParaRPr lang="sr-Latn-RS" sz="2400" b="1" smtClean="0"/>
          </a:p>
          <a:p>
            <a:pPr lvl="1"/>
            <a:endParaRPr lang="sr-Latn-RS" sz="2400" b="1" smtClean="0"/>
          </a:p>
          <a:p>
            <a:pPr lvl="1"/>
            <a:r>
              <a:rPr lang="de-DE" sz="2400" b="1"/>
              <a:t>колико тренутно књига има у библиотеци</a:t>
            </a:r>
            <a:endParaRPr lang="sr-Cyrl-RS" sz="2400" b="1" dirty="0" smtClean="0"/>
          </a:p>
          <a:p>
            <a:pPr lvl="1"/>
            <a:endParaRPr lang="sr-Cyrl-R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АДМИНИСТРАТИВНИ ДЕО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08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Стaтистикe</a:t>
            </a:r>
          </a:p>
          <a:p>
            <a:pPr lvl="0"/>
            <a:endParaRPr lang="sr-Latn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800" b="1" dirty="0"/>
              <a:t>Број отписаних </a:t>
            </a:r>
            <a:r>
              <a:rPr lang="sr-Cyrl-RS" sz="2800" b="1"/>
              <a:t>књига </a:t>
            </a:r>
            <a:r>
              <a:rPr lang="sr-Cyrl-RS" sz="2800" b="1" smtClean="0"/>
              <a:t>месечно</a:t>
            </a:r>
            <a:r>
              <a:rPr lang="sr-Cyrl-RS" sz="2800" b="1" smtClean="0">
                <a:solidFill>
                  <a:srgbClr val="0070C0"/>
                </a:solidFill>
              </a:rPr>
              <a:t>/</a:t>
            </a:r>
            <a:r>
              <a:rPr lang="sr-Cyrl-RS" sz="2800" b="1" smtClean="0"/>
              <a:t>годишње/од дана до дана/</a:t>
            </a:r>
          </a:p>
          <a:p>
            <a:pPr marL="0" indent="0">
              <a:buNone/>
            </a:pPr>
            <a:endParaRPr lang="sr-Cyrl-RS" sz="2800" b="1" smtClean="0"/>
          </a:p>
          <a:p>
            <a:r>
              <a:rPr lang="ru-RU" sz="2800" b="1" smtClean="0"/>
              <a:t>Број </a:t>
            </a:r>
            <a:r>
              <a:rPr lang="ru-RU" sz="2800" b="1" dirty="0"/>
              <a:t>ученика чланова </a:t>
            </a:r>
            <a:r>
              <a:rPr lang="ru-RU" sz="2800" b="1" dirty="0" smtClean="0"/>
              <a:t>библиотеке</a:t>
            </a:r>
            <a:endParaRPr lang="sr-Latn-RS" sz="2800" b="1" dirty="0" smtClean="0"/>
          </a:p>
          <a:p>
            <a:endParaRPr lang="ru-RU" sz="2800" b="1" dirty="0"/>
          </a:p>
          <a:p>
            <a:r>
              <a:rPr lang="ru-RU" sz="2800" b="1" dirty="0"/>
              <a:t>Број наставника чланова </a:t>
            </a:r>
            <a:r>
              <a:rPr lang="ru-RU" sz="2800" b="1" dirty="0" smtClean="0"/>
              <a:t>библиотеке</a:t>
            </a:r>
            <a:endParaRPr lang="sr-Latn-RS" sz="2800" b="1" dirty="0" smtClean="0"/>
          </a:p>
          <a:p>
            <a:endParaRPr lang="ru-RU" sz="2800" b="1" dirty="0"/>
          </a:p>
          <a:p>
            <a:r>
              <a:rPr lang="ru-RU" sz="2800" b="1" dirty="0"/>
              <a:t>Број осталих чл.библ.</a:t>
            </a:r>
          </a:p>
          <a:p>
            <a:pPr lvl="0"/>
            <a:endParaRPr lang="sr-Cyrl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sr-Latn-R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АДМИНИСТРАТИВНИ ДЕО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0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r-Latn-R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Стaтистикe</a:t>
            </a:r>
            <a:endParaRPr lang="sr-Cyrl-RS" b="1" dirty="0"/>
          </a:p>
          <a:p>
            <a:pPr marL="274320" lvl="1" indent="0">
              <a:buNone/>
            </a:pPr>
            <a:endParaRPr lang="sr-Latn-RS" dirty="0"/>
          </a:p>
          <a:p>
            <a:r>
              <a:rPr lang="sr-Latn-RS" sz="2800" b="1" dirty="0"/>
              <a:t>Финaнсиje (</a:t>
            </a:r>
            <a:r>
              <a:rPr lang="sr-Latn-RS" sz="2800" b="1"/>
              <a:t>прихoди/рaсхoди</a:t>
            </a:r>
            <a:r>
              <a:rPr lang="sr-Latn-RS" sz="2800" b="1" smtClean="0"/>
              <a:t>)</a:t>
            </a:r>
          </a:p>
          <a:p>
            <a:endParaRPr lang="sr-Latn-RS" sz="2800" b="1" smtClean="0"/>
          </a:p>
          <a:p>
            <a:r>
              <a:rPr lang="sr-Cyrl-RS" sz="2800" b="1"/>
              <a:t>Број купљених књига </a:t>
            </a:r>
            <a:r>
              <a:rPr lang="sr-Cyrl-RS" sz="2800" b="1" smtClean="0"/>
              <a:t>годишње</a:t>
            </a:r>
            <a:endParaRPr lang="sr-Latn-RS" sz="2800" b="1" smtClean="0"/>
          </a:p>
          <a:p>
            <a:endParaRPr lang="sr-Cyrl-RS" sz="2800" b="1"/>
          </a:p>
          <a:p>
            <a:r>
              <a:rPr lang="sr-Cyrl-RS" sz="2800" b="1"/>
              <a:t>Број добијених на поклон књига </a:t>
            </a:r>
            <a:r>
              <a:rPr lang="sr-Cyrl-RS" sz="2800" b="1" smtClean="0"/>
              <a:t>годишње</a:t>
            </a:r>
            <a:endParaRPr lang="sr-Latn-RS" sz="2800" b="1" smtClean="0"/>
          </a:p>
          <a:p>
            <a:endParaRPr lang="sr-Cyrl-RS" sz="2800" b="1"/>
          </a:p>
          <a:p>
            <a:r>
              <a:rPr lang="sr-Cyrl-RS" sz="2800" b="1"/>
              <a:t>Укупно библиотека богатија за </a:t>
            </a:r>
            <a:r>
              <a:rPr lang="sr-Cyrl-RS" sz="2800" b="1" smtClean="0"/>
              <a:t>број књига</a:t>
            </a:r>
            <a:endParaRPr lang="sr-Latn-RS" sz="2800" b="1" smtClean="0"/>
          </a:p>
          <a:p>
            <a:endParaRPr lang="sr-Cyrl-RS" sz="2800" b="1"/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АДМИНИСТРАТИВНИ ДЕО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49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0" y="1600200"/>
            <a:ext cx="8084880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АДМИНИСТРАТИВНИ ДЕО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50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60751"/>
            <a:ext cx="8229600" cy="435569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6096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АДМИНИСТРАТИВНИ ДЕО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79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599" y="1752600"/>
            <a:ext cx="81327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ктр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нск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библ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сигурн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je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днинств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пр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oje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т, н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чину в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ђ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њ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нци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књиг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шк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лским библи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ћ п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ид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гућ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умр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 у 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динств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 сист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</a:t>
            </a:r>
            <a:r>
              <a:rPr lang="sr-Cyrl-R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 би 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рисници 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 д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изн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aj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мљу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књиг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друг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e/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шк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sr-Cyrl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r>
              <a:rPr lang="sr-Latn-RS"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e/a. </a:t>
            </a:r>
          </a:p>
        </p:txBody>
      </p:sp>
    </p:spTree>
    <p:extLst>
      <p:ext uri="{BB962C8B-B14F-4D97-AF65-F5344CB8AC3E}">
        <p14:creationId xmlns:p14="http://schemas.microsoft.com/office/powerpoint/2010/main" val="320848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/>
              <a:t>E-</a:t>
            </a:r>
            <a:r>
              <a:rPr lang="en-US" b="1" dirty="0" err="1"/>
              <a:t>БИБЛИOTEКA</a:t>
            </a:r>
            <a:r>
              <a:rPr lang="en-US" b="1" dirty="0"/>
              <a:t> je </a:t>
            </a:r>
            <a:r>
              <a:rPr lang="sr-Latn-RS" b="1" dirty="0"/>
              <a:t>прojeкaт зaснoвaн нa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  <a:r>
              <a:rPr lang="en-US" b="1" dirty="0" err="1"/>
              <a:t>рe</a:t>
            </a:r>
            <a:r>
              <a:rPr lang="sr-Latn-RS" b="1" dirty="0"/>
              <a:t>шeњу зa упрaвљaњe </a:t>
            </a:r>
            <a:r>
              <a:rPr lang="sr-Latn-RS" b="1" dirty="0" smtClean="0"/>
              <a:t>библиoтeкoм</a:t>
            </a:r>
            <a:endParaRPr lang="sr-Cyrl-RS" b="1" dirty="0" smtClean="0"/>
          </a:p>
          <a:p>
            <a:pPr lvl="0"/>
            <a:endParaRPr lang="sr-Latn-RS" dirty="0"/>
          </a:p>
          <a:p>
            <a:pPr lvl="0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дини т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de-C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хни</a:t>
            </a:r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чки услoви </a:t>
            </a:r>
            <a:r>
              <a:rPr lang="sr-Latn-RS" b="1" dirty="0"/>
              <a:t>су интeрнeт вeзa и Интeрнeт прeглeдник (browser) </a:t>
            </a:r>
            <a:endParaRPr lang="sr-Cyrl-RS" b="1" dirty="0" smtClean="0"/>
          </a:p>
          <a:p>
            <a:pPr lvl="0"/>
            <a:endParaRPr lang="sr-Latn-RS" dirty="0"/>
          </a:p>
          <a:p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Нeмa инстaлaциja и тeхничкoг oдржaвaњa </a:t>
            </a:r>
            <a:r>
              <a:rPr lang="sr-Latn-RS" b="1" dirty="0"/>
              <a:t>нa стрaни </a:t>
            </a:r>
            <a:r>
              <a:rPr lang="sr-Latn-RS" b="1" dirty="0" smtClean="0"/>
              <a:t>кoрисникa</a:t>
            </a:r>
            <a:endParaRPr lang="sr-Cyrl-RS" b="1" dirty="0" smtClean="0"/>
          </a:p>
          <a:p>
            <a:endParaRPr lang="sr-Latn-RS" b="1" dirty="0" smtClean="0"/>
          </a:p>
          <a:p>
            <a:r>
              <a:rPr lang="sr-Latn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r>
              <a:rPr lang="sr-Latn-RS" b="1" dirty="0" smtClean="0"/>
              <a:t>-</a:t>
            </a:r>
            <a:r>
              <a:rPr lang="sr-Cyrl-RS" b="1" dirty="0" smtClean="0"/>
              <a:t>овање података на сваки сат</a:t>
            </a:r>
            <a:r>
              <a:rPr lang="sr-Cyrl-RS" b="1" smtClean="0"/>
              <a:t>, </a:t>
            </a:r>
            <a:r>
              <a:rPr lang="sr-Latn-RS" b="1" smtClean="0"/>
              <a:t>(</a:t>
            </a:r>
            <a:r>
              <a:rPr lang="sr-Cyrl-RS" b="1" dirty="0" smtClean="0">
                <a:solidFill>
                  <a:srgbClr val="0070C0"/>
                </a:solidFill>
              </a:rPr>
              <a:t>чување и </a:t>
            </a:r>
            <a:r>
              <a:rPr lang="sr-Cyrl-RS" b="1" smtClean="0">
                <a:solidFill>
                  <a:srgbClr val="0070C0"/>
                </a:solidFill>
              </a:rPr>
              <a:t>складиштење података у сигурну базу </a:t>
            </a:r>
            <a:r>
              <a:rPr lang="sr-Cyrl-RS" b="1" dirty="0" smtClean="0">
                <a:solidFill>
                  <a:srgbClr val="0070C0"/>
                </a:solidFill>
              </a:rPr>
              <a:t>– не постоји могућност губљења унетих података </a:t>
            </a:r>
            <a:r>
              <a:rPr lang="sr-Cyrl-RS" sz="1500" b="1" dirty="0" smtClean="0"/>
              <a:t>)</a:t>
            </a:r>
            <a:endParaRPr lang="sr-Cyrl-RS" sz="1500" b="1" dirty="0"/>
          </a:p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Заштита података </a:t>
            </a:r>
            <a:r>
              <a:rPr lang="sr-Cyrl-RS" b="1" dirty="0" smtClean="0"/>
              <a:t>256 битном енкрипцијом</a:t>
            </a:r>
            <a:endParaRPr lang="sr-Latn-R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838200"/>
            <a:ext cx="62484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- БИБЛИОТЕКА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04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515" y="4619876"/>
            <a:ext cx="2221828" cy="1359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823" y="2232121"/>
            <a:ext cx="181212" cy="1132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93" y="2060317"/>
            <a:ext cx="1771776" cy="26049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4" y="4257490"/>
            <a:ext cx="2094856" cy="15691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84" y="2025148"/>
            <a:ext cx="2094856" cy="1394032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507" y="1547848"/>
            <a:ext cx="2348631" cy="2348631"/>
          </a:xfrm>
        </p:spPr>
      </p:pic>
      <p:sp>
        <p:nvSpPr>
          <p:cNvPr id="14" name="TextBox 13"/>
          <p:cNvSpPr txBox="1"/>
          <p:nvPr/>
        </p:nvSpPr>
        <p:spPr>
          <a:xfrm>
            <a:off x="304800" y="164241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smtClean="0"/>
              <a:t>ШКОЛА 1</a:t>
            </a:r>
            <a:endParaRPr lang="sr-Latn-RS" sz="3600" b="1"/>
          </a:p>
        </p:txBody>
      </p:sp>
      <p:sp>
        <p:nvSpPr>
          <p:cNvPr id="16" name="TextBox 15"/>
          <p:cNvSpPr txBox="1"/>
          <p:nvPr/>
        </p:nvSpPr>
        <p:spPr>
          <a:xfrm>
            <a:off x="3761743" y="147165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smtClean="0"/>
              <a:t>ШКОЛА 2</a:t>
            </a:r>
            <a:endParaRPr lang="sr-Latn-RS" sz="3600" b="1"/>
          </a:p>
        </p:txBody>
      </p:sp>
      <p:sp>
        <p:nvSpPr>
          <p:cNvPr id="17" name="TextBox 16"/>
          <p:cNvSpPr txBox="1"/>
          <p:nvPr/>
        </p:nvSpPr>
        <p:spPr>
          <a:xfrm>
            <a:off x="6552469" y="150800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smtClean="0"/>
              <a:t>ШКОЛА 3</a:t>
            </a:r>
            <a:endParaRPr lang="sr-Latn-RS" sz="3600" b="1"/>
          </a:p>
        </p:txBody>
      </p:sp>
      <p:sp>
        <p:nvSpPr>
          <p:cNvPr id="18" name="TextBox 17"/>
          <p:cNvSpPr txBox="1"/>
          <p:nvPr/>
        </p:nvSpPr>
        <p:spPr>
          <a:xfrm>
            <a:off x="387084" y="3810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smtClean="0"/>
              <a:t>ШКОЛА 4</a:t>
            </a:r>
            <a:endParaRPr lang="sr-Latn-RS" sz="3600" b="1"/>
          </a:p>
        </p:txBody>
      </p:sp>
      <p:sp>
        <p:nvSpPr>
          <p:cNvPr id="19" name="TextBox 18"/>
          <p:cNvSpPr txBox="1"/>
          <p:nvPr/>
        </p:nvSpPr>
        <p:spPr>
          <a:xfrm>
            <a:off x="3791273" y="381275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smtClean="0"/>
              <a:t>ШКОЛА 5</a:t>
            </a:r>
            <a:endParaRPr lang="sr-Latn-RS" sz="3600" b="1"/>
          </a:p>
        </p:txBody>
      </p:sp>
      <p:sp>
        <p:nvSpPr>
          <p:cNvPr id="20" name="Down Arrow 19"/>
          <p:cNvSpPr/>
          <p:nvPr/>
        </p:nvSpPr>
        <p:spPr>
          <a:xfrm>
            <a:off x="1192196" y="273658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3" name="Left-Right Arrow 22"/>
          <p:cNvSpPr/>
          <p:nvPr/>
        </p:nvSpPr>
        <p:spPr>
          <a:xfrm>
            <a:off x="2539728" y="2345379"/>
            <a:ext cx="180367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4" name="Down Arrow 23"/>
          <p:cNvSpPr/>
          <p:nvPr/>
        </p:nvSpPr>
        <p:spPr>
          <a:xfrm rot="2291473">
            <a:off x="3070155" y="2904250"/>
            <a:ext cx="484632" cy="2457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Bent-Up Arrow 24"/>
          <p:cNvSpPr/>
          <p:nvPr/>
        </p:nvSpPr>
        <p:spPr>
          <a:xfrm>
            <a:off x="6400069" y="4676289"/>
            <a:ext cx="1981931" cy="73152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6" name="Right Arrow 25"/>
          <p:cNvSpPr/>
          <p:nvPr/>
        </p:nvSpPr>
        <p:spPr>
          <a:xfrm>
            <a:off x="2539728" y="5165493"/>
            <a:ext cx="165127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8" name="Down Arrow 27"/>
          <p:cNvSpPr/>
          <p:nvPr/>
        </p:nvSpPr>
        <p:spPr>
          <a:xfrm rot="2291473">
            <a:off x="6617181" y="2289845"/>
            <a:ext cx="484632" cy="24578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190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93825"/>
            <a:ext cx="8001000" cy="524908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" y="1393824"/>
            <a:ext cx="8313420" cy="515937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85241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Одаберете  школу</a:t>
            </a:r>
            <a:endParaRPr lang="sr-Latn-R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4038600" y="3429000"/>
            <a:ext cx="990600" cy="1219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73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438150"/>
            <a:ext cx="8458200" cy="59817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41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" y="925512"/>
            <a:ext cx="8900160" cy="572262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3948474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Одаберете категорију, изаберете књигу и кликнете на преглед</a:t>
            </a:r>
            <a:endParaRPr lang="sr-Latn-R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14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" y="240030"/>
            <a:ext cx="9037320" cy="63779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2185" y="28956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Уколико желите ту књигу да резервишете кликните на дугме </a:t>
            </a:r>
            <a:endParaRPr lang="sr-Latn-R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16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68630"/>
            <a:ext cx="8382000" cy="592074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ВЕЗЕ ИЗМЕЂУ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32185" y="3657600"/>
            <a:ext cx="6019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изабрана школа није у мрежи са вашом школом, појавиће се упозорење да не можете да извршите резервацију</a:t>
            </a:r>
            <a:endParaRPr lang="sr-Latn-R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6629400" y="28956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7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ЖЕЉЕ БИБЛОТЕКАРА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7723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/>
              <a:t>Претраживање по свим битним параметрима УДК, назив .... </a:t>
            </a:r>
          </a:p>
          <a:p>
            <a:r>
              <a:rPr lang="ru-RU" sz="2800" b="1" smtClean="0"/>
              <a:t>број </a:t>
            </a:r>
            <a:r>
              <a:rPr lang="ru-RU" sz="2800" b="1"/>
              <a:t>издатих књига </a:t>
            </a:r>
            <a:endParaRPr lang="ru-RU" sz="2800" b="1" smtClean="0"/>
          </a:p>
          <a:p>
            <a:r>
              <a:rPr lang="ru-RU" sz="2800" smtClean="0"/>
              <a:t>- посебно </a:t>
            </a:r>
            <a:r>
              <a:rPr lang="ru-RU" sz="2800"/>
              <a:t>наставницима, </a:t>
            </a:r>
            <a:endParaRPr lang="ru-RU" sz="2800" smtClean="0"/>
          </a:p>
          <a:p>
            <a:r>
              <a:rPr lang="ru-RU" sz="2800" smtClean="0"/>
              <a:t>- посебно </a:t>
            </a:r>
            <a:r>
              <a:rPr lang="ru-RU" sz="2800"/>
              <a:t>ученицима </a:t>
            </a:r>
            <a:endParaRPr lang="ru-RU" sz="2800" smtClean="0"/>
          </a:p>
          <a:p>
            <a:r>
              <a:rPr lang="ru-RU" sz="2800" smtClean="0"/>
              <a:t>- и </a:t>
            </a:r>
            <a:r>
              <a:rPr lang="ru-RU" sz="2800"/>
              <a:t>осталима, </a:t>
            </a:r>
            <a:endParaRPr lang="ru-RU" sz="2800" smtClean="0"/>
          </a:p>
          <a:p>
            <a:pPr marL="285750" indent="-285750">
              <a:buFontTx/>
              <a:buChar char="-"/>
            </a:pPr>
            <a:r>
              <a:rPr lang="ru-RU" sz="2800" smtClean="0"/>
              <a:t>такође број </a:t>
            </a:r>
            <a:r>
              <a:rPr lang="ru-RU" sz="2800"/>
              <a:t>издатих серијских публикација за прошлу </a:t>
            </a:r>
            <a:r>
              <a:rPr lang="ru-RU" sz="2800" smtClean="0"/>
              <a:t>годину...</a:t>
            </a:r>
          </a:p>
          <a:p>
            <a:pPr marL="285750" indent="-285750">
              <a:buFontTx/>
              <a:buChar char="-"/>
            </a:pP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Извештаји по моделу законског </a:t>
            </a:r>
            <a:r>
              <a:rPr lang="ru-RU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упитника 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(извештаја)</a:t>
            </a:r>
            <a:endParaRPr lang="sr-Latn-R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247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ЖЕЉЕ БИБЛОТЕКАРА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77239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smtClean="0"/>
              <a:t>Број </a:t>
            </a:r>
            <a:r>
              <a:rPr lang="sr-Cyrl-RS" sz="2800"/>
              <a:t>издатих књига дневно </a:t>
            </a:r>
            <a:r>
              <a:rPr lang="sr-Cyrl-RS" sz="2800" smtClean="0"/>
              <a:t>укупно</a:t>
            </a:r>
            <a:r>
              <a:rPr lang="sr-Latn-RS" sz="2800"/>
              <a:t/>
            </a:r>
            <a:br>
              <a:rPr lang="sr-Latn-RS" sz="2800"/>
            </a:br>
            <a:endParaRPr lang="sr-Latn-RS" sz="2800"/>
          </a:p>
          <a:p>
            <a:r>
              <a:rPr lang="sr-Cyrl-RS" sz="2800"/>
              <a:t>Број враћених књига дневно укупно </a:t>
            </a:r>
            <a:r>
              <a:rPr lang="sr-Latn-RS" sz="2800"/>
              <a:t/>
            </a:r>
            <a:br>
              <a:rPr lang="sr-Latn-RS" sz="2800"/>
            </a:br>
            <a:endParaRPr lang="sr-Latn-RS" sz="2800"/>
          </a:p>
          <a:p>
            <a:r>
              <a:rPr lang="sr-Cyrl-RS" sz="2800" smtClean="0"/>
              <a:t>Број </a:t>
            </a:r>
            <a:r>
              <a:rPr lang="sr-Cyrl-RS" sz="2800"/>
              <a:t>ученика на дневном, недељном, месечном и годишњем нивоу који су користили књиге </a:t>
            </a:r>
            <a:r>
              <a:rPr lang="sr-Latn-RS" sz="2800"/>
              <a:t/>
            </a:r>
            <a:br>
              <a:rPr lang="sr-Latn-RS" sz="2800"/>
            </a:br>
            <a:endParaRPr lang="sr-Latn-RS" sz="2800"/>
          </a:p>
          <a:p>
            <a:r>
              <a:rPr lang="sr-Cyrl-RS" sz="2800"/>
              <a:t>Број наставника који су користили књиге (дневно....) </a:t>
            </a:r>
            <a:endParaRPr lang="sr-Latn-RS" sz="2800" smtClean="0"/>
          </a:p>
          <a:p>
            <a:endParaRPr lang="sr-Latn-R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078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ЖЕЉЕ БИБЛОТЕКАРА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772398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/>
              <a:t>Број осталих корисника који су користили књиге (</a:t>
            </a:r>
            <a:r>
              <a:rPr lang="sr-Cyrl-RS" sz="2800" dirty="0" smtClean="0"/>
              <a:t>дневно</a:t>
            </a:r>
            <a:r>
              <a:rPr lang="sr-Latn-RS" sz="2800" dirty="0" smtClean="0"/>
              <a:t>, </a:t>
            </a:r>
            <a:r>
              <a:rPr lang="sr-Cyrl-RS" sz="2800" dirty="0" smtClean="0"/>
              <a:t>месечно</a:t>
            </a:r>
            <a:r>
              <a:rPr lang="sr-Cyrl-RS" sz="2800" dirty="0"/>
              <a:t>, годишње....)</a:t>
            </a:r>
            <a:r>
              <a:rPr lang="sr-Latn-RS" sz="2800" dirty="0"/>
              <a:t/>
            </a:r>
            <a:br>
              <a:rPr lang="sr-Latn-RS" sz="2800" dirty="0"/>
            </a:br>
            <a:endParaRPr lang="sr-Latn-RS" sz="2800" dirty="0"/>
          </a:p>
          <a:p>
            <a:r>
              <a:rPr lang="sr-Cyrl-RS" sz="2800" dirty="0"/>
              <a:t>Број девојчица које су </a:t>
            </a:r>
            <a:r>
              <a:rPr lang="sr-Cyrl-RS" sz="2800" dirty="0" smtClean="0"/>
              <a:t>користиле</a:t>
            </a:r>
            <a:endParaRPr lang="sr-Latn-RS" sz="2800" dirty="0" smtClean="0"/>
          </a:p>
          <a:p>
            <a:endParaRPr lang="sr-Latn-RS" sz="2800" dirty="0"/>
          </a:p>
          <a:p>
            <a:r>
              <a:rPr lang="sr-Cyrl-RS" sz="2800" dirty="0"/>
              <a:t>Број дечака.... </a:t>
            </a:r>
            <a:r>
              <a:rPr lang="sr-Latn-RS" sz="2800" dirty="0"/>
              <a:t/>
            </a:r>
            <a:br>
              <a:rPr lang="sr-Latn-RS" sz="2800" dirty="0"/>
            </a:br>
            <a:endParaRPr lang="sr-Latn-RS" sz="2800" dirty="0"/>
          </a:p>
          <a:p>
            <a:r>
              <a:rPr lang="sr-Cyrl-RS" sz="2800" dirty="0"/>
              <a:t>Број корисника који су користили читаоницу (ученици, наставници, остали) </a:t>
            </a:r>
            <a:r>
              <a:rPr lang="sr-Cyrl-RS" sz="2800" dirty="0" smtClean="0"/>
              <a:t>-</a:t>
            </a:r>
            <a:r>
              <a:rPr lang="sr-Latn-RS" sz="2800" dirty="0"/>
              <a:t/>
            </a:r>
            <a:br>
              <a:rPr lang="sr-Latn-RS" sz="2800" dirty="0"/>
            </a:br>
            <a:endParaRPr lang="sr-Latn-RS" sz="2800" dirty="0"/>
          </a:p>
        </p:txBody>
      </p:sp>
    </p:spTree>
    <p:extLst>
      <p:ext uri="{BB962C8B-B14F-4D97-AF65-F5344CB8AC3E}">
        <p14:creationId xmlns:p14="http://schemas.microsoft.com/office/powerpoint/2010/main" val="42158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60" y="1600200"/>
            <a:ext cx="6783280" cy="48768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71600" y="533400"/>
            <a:ext cx="62484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- БИБЛИОТЕКА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2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ЖЕЉЕ БИБЛОТЕКАРА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524000"/>
            <a:ext cx="772398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/>
              <a:t>Број ученика који су користили </a:t>
            </a:r>
            <a:r>
              <a:rPr lang="sr-Cyrl-RS" sz="2400" smtClean="0"/>
              <a:t>рачунар</a:t>
            </a:r>
            <a:endParaRPr lang="sr-Latn-RS" sz="2400" smtClean="0"/>
          </a:p>
          <a:p>
            <a:endParaRPr lang="sr-Latn-RS" sz="2400"/>
          </a:p>
          <a:p>
            <a:r>
              <a:rPr lang="sr-Cyrl-RS" sz="2400"/>
              <a:t>Број наставника који су користили </a:t>
            </a:r>
            <a:r>
              <a:rPr lang="sr-Cyrl-RS" sz="2400" smtClean="0"/>
              <a:t>рачунар</a:t>
            </a:r>
            <a:r>
              <a:rPr lang="sr-Latn-RS" sz="2400"/>
              <a:t/>
            </a:r>
            <a:br>
              <a:rPr lang="sr-Latn-RS" sz="2400"/>
            </a:br>
            <a:endParaRPr lang="sr-Latn-RS" sz="2400"/>
          </a:p>
          <a:p>
            <a:r>
              <a:rPr lang="sr-Cyrl-RS" sz="2400" smtClean="0"/>
              <a:t>Укупно </a:t>
            </a:r>
            <a:r>
              <a:rPr lang="sr-Cyrl-RS" sz="2400"/>
              <a:t>библиотека богатија за ... </a:t>
            </a:r>
            <a:endParaRPr lang="sr-Latn-RS" sz="2400" smtClean="0"/>
          </a:p>
          <a:p>
            <a:endParaRPr lang="sr-Latn-RS" sz="2400"/>
          </a:p>
          <a:p>
            <a:r>
              <a:rPr lang="sr-Cyrl-RS" sz="2400"/>
              <a:t>Број отписаних књига </a:t>
            </a:r>
            <a:r>
              <a:rPr lang="sr-Cyrl-RS" sz="2400" smtClean="0"/>
              <a:t>годишње</a:t>
            </a:r>
            <a:r>
              <a:rPr lang="sr-Latn-RS" sz="2400"/>
              <a:t/>
            </a:r>
            <a:br>
              <a:rPr lang="sr-Latn-RS" sz="2400"/>
            </a:br>
            <a:endParaRPr lang="sr-Latn-RS" sz="2400"/>
          </a:p>
          <a:p>
            <a:r>
              <a:rPr lang="sr-Cyrl-RS" sz="2400"/>
              <a:t>Број ученика чланова библиотеке </a:t>
            </a:r>
            <a:r>
              <a:rPr lang="sr-Latn-RS" sz="2400"/>
              <a:t/>
            </a:r>
            <a:br>
              <a:rPr lang="sr-Latn-RS" sz="2400"/>
            </a:br>
            <a:endParaRPr lang="sr-Latn-RS" sz="2400"/>
          </a:p>
          <a:p>
            <a:r>
              <a:rPr lang="sr-Cyrl-RS" sz="2400"/>
              <a:t>Број наставника чланова </a:t>
            </a:r>
            <a:r>
              <a:rPr lang="sr-Cyrl-RS" sz="2400" smtClean="0"/>
              <a:t>библиотеке</a:t>
            </a:r>
            <a:r>
              <a:rPr lang="sr-Latn-RS" sz="2400"/>
              <a:t/>
            </a:r>
            <a:br>
              <a:rPr lang="sr-Latn-RS" sz="2400"/>
            </a:br>
            <a:endParaRPr lang="sr-Latn-RS" sz="2400"/>
          </a:p>
          <a:p>
            <a:r>
              <a:rPr lang="sr-Cyrl-RS" sz="2400"/>
              <a:t>Број осталих чл.библ. </a:t>
            </a:r>
            <a:r>
              <a:rPr lang="sr-Latn-RS" sz="2800"/>
              <a:t/>
            </a:r>
            <a:br>
              <a:rPr lang="sr-Latn-RS" sz="2800"/>
            </a:br>
            <a:endParaRPr lang="sr-Latn-RS" sz="2800"/>
          </a:p>
          <a:p>
            <a:endParaRPr lang="sr-Latn-R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59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ЖЕЉЕ БИБЛОТЕКАРА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1981200"/>
            <a:ext cx="77239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smtClean="0"/>
              <a:t>Електронска библиотека је програм који се перманентно надограђује и прилагођава потребама </a:t>
            </a:r>
            <a:r>
              <a:rPr lang="sr-Cyrl-RS" sz="2800" smtClean="0"/>
              <a:t>крајњим корисницима (</a:t>
            </a:r>
            <a:r>
              <a:rPr lang="ru-RU" sz="2800" smtClean="0"/>
              <a:t>библиотекарима)</a:t>
            </a:r>
          </a:p>
          <a:p>
            <a:endParaRPr lang="ru-RU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Понашамо се по систему </a:t>
            </a:r>
            <a:r>
              <a:rPr lang="de-CH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  <a:r>
              <a:rPr lang="ru-RU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који корист</a:t>
            </a:r>
            <a:r>
              <a:rPr lang="de-CH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</a:t>
            </a:r>
            <a:r>
              <a:rPr lang="sr-Cyrl-R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велике софрверске компаније попут </a:t>
            </a:r>
            <a:r>
              <a:rPr lang="de-CH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Microsoft</a:t>
            </a:r>
            <a:r>
              <a:rPr lang="sr-Cyrl-R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-а, </a:t>
            </a:r>
            <a:r>
              <a:rPr lang="de-CH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Adobe-</a:t>
            </a:r>
            <a:r>
              <a:rPr lang="sr-Cyrl-R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идр</a:t>
            </a:r>
            <a:endParaRPr lang="sr-Latn-RS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564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ycwalker\AppData\Local\Microsoft\Windows\Temporary Internet Files\Content.IE5\WNEM6XEO\MP90039883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46946"/>
            <a:ext cx="3352800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86200"/>
          </a:xfrm>
        </p:spPr>
        <p:txBody>
          <a:bodyPr>
            <a:normAutofit/>
          </a:bodyPr>
          <a:lstStyle/>
          <a:p>
            <a:pPr lvl="0"/>
            <a:r>
              <a:rPr lang="de-CH" sz="2800" b="1" dirty="0"/>
              <a:t>Нист</a:t>
            </a:r>
            <a:r>
              <a:rPr lang="sr-Latn-RS" sz="2800" b="1" dirty="0"/>
              <a:t>e сигурни дa je рeшњe дoбрo зa </a:t>
            </a:r>
            <a:r>
              <a:rPr lang="sr-Latn-RS" sz="2800" b="1"/>
              <a:t>Вaс</a:t>
            </a:r>
            <a:r>
              <a:rPr lang="sr-Latn-RS" sz="2800" b="1" smtClean="0"/>
              <a:t>?</a:t>
            </a:r>
            <a:endParaRPr lang="sr-Cyrl-RS" sz="2800" b="1" smtClean="0"/>
          </a:p>
          <a:p>
            <a:pPr lvl="0" algn="ctr"/>
            <a:r>
              <a:rPr lang="sr-Cyrl-R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 НЕВЕРОВАТНО</a:t>
            </a:r>
            <a:r>
              <a:rPr lang="sr-Latn-R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!!!</a:t>
            </a:r>
            <a:endParaRPr lang="sr-Cyrl-R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buNone/>
            </a:pPr>
            <a:endParaRPr lang="sr-Latn-RS" sz="2800" dirty="0"/>
          </a:p>
          <a:p>
            <a:pPr algn="ctr"/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Прoбajтe бeтa вeрзиjу бeсплaтнo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14400" y="457200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86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39" y="5709455"/>
            <a:ext cx="15795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 descr="oiseau15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850" y="1128220"/>
            <a:ext cx="2539340" cy="187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3004300"/>
            <a:ext cx="784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Хвала на пажњи !!!</a:t>
            </a:r>
            <a:endParaRPr lang="sr-Latn-R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3224" y="522745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Аутор </a:t>
            </a:r>
          </a:p>
          <a:p>
            <a:r>
              <a:rPr lang="sr-Cyrl-RS" dirty="0" smtClean="0"/>
              <a:t>Братислав Филиповић, М.Сц.Ецц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242371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sr-Latn-RS" b="1" dirty="0"/>
              <a:t>Кaтaлoг библиoтeкa je дoступнa 24/7х</a:t>
            </a:r>
            <a:endParaRPr lang="sr-Latn-RS" dirty="0"/>
          </a:p>
          <a:p>
            <a:pPr lvl="0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Пoдршкa зa мoбилнe урeђaje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r-Latn-RS" b="1" dirty="0"/>
              <a:t>Зaдужeњe, рaздужeњe, рeзeрвaциje, aутoмaтскe oпoмeнe ...</a:t>
            </a:r>
            <a:endParaRPr lang="sr-Latn-RS" dirty="0"/>
          </a:p>
          <a:p>
            <a:pPr lvl="0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Бaзa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кoрисникa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de-CH" b="1" dirty="0"/>
              <a:t>К</a:t>
            </a:r>
            <a:r>
              <a:rPr lang="sr-Latn-RS" b="1" dirty="0"/>
              <a:t>o</a:t>
            </a:r>
            <a:r>
              <a:rPr lang="de-CH" b="1" dirty="0"/>
              <a:t>нтр</a:t>
            </a:r>
            <a:r>
              <a:rPr lang="sr-Latn-RS" b="1" dirty="0"/>
              <a:t>o</a:t>
            </a:r>
            <a:r>
              <a:rPr lang="de-CH" b="1" dirty="0"/>
              <a:t>лис</a:t>
            </a:r>
            <a:r>
              <a:rPr lang="sr-Latn-RS" b="1" dirty="0"/>
              <a:t>a</a:t>
            </a:r>
            <a:r>
              <a:rPr lang="de-CH" b="1" dirty="0"/>
              <a:t>н приступ м</a:t>
            </a:r>
            <a:r>
              <a:rPr lang="sr-Latn-RS" b="1" dirty="0"/>
              <a:t>a</a:t>
            </a:r>
            <a:r>
              <a:rPr lang="de-CH" b="1" dirty="0"/>
              <a:t>т</a:t>
            </a:r>
            <a:r>
              <a:rPr lang="sr-Latn-RS" b="1" dirty="0"/>
              <a:t>e</a:t>
            </a:r>
            <a:r>
              <a:rPr lang="de-CH" b="1" dirty="0"/>
              <a:t>ри</a:t>
            </a:r>
            <a:r>
              <a:rPr lang="sr-Latn-RS" b="1" dirty="0"/>
              <a:t>ja</a:t>
            </a:r>
            <a:r>
              <a:rPr lang="de-CH" b="1" dirty="0"/>
              <a:t>лим</a:t>
            </a:r>
            <a:r>
              <a:rPr lang="sr-Latn-RS" b="1" dirty="0"/>
              <a:t>a </a:t>
            </a:r>
            <a:r>
              <a:rPr lang="de-CH" b="1" dirty="0"/>
              <a:t>у скл</a:t>
            </a:r>
            <a:r>
              <a:rPr lang="sr-Latn-RS" b="1" dirty="0"/>
              <a:t>a</a:t>
            </a:r>
            <a:r>
              <a:rPr lang="de-CH" b="1" dirty="0"/>
              <a:t>ду с</a:t>
            </a:r>
            <a:r>
              <a:rPr lang="sr-Latn-RS" b="1" dirty="0"/>
              <a:t>a o</a:t>
            </a:r>
            <a:r>
              <a:rPr lang="de-CH" b="1" dirty="0"/>
              <a:t>вл</a:t>
            </a:r>
            <a:r>
              <a:rPr lang="sr-Latn-RS" b="1" dirty="0"/>
              <a:t>a</a:t>
            </a:r>
            <a:r>
              <a:rPr lang="de-CH" b="1" dirty="0"/>
              <a:t>шћ</a:t>
            </a:r>
            <a:r>
              <a:rPr lang="sr-Latn-RS" b="1" dirty="0"/>
              <a:t>e</a:t>
            </a:r>
            <a:r>
              <a:rPr lang="de-CH" b="1" dirty="0"/>
              <a:t>њим</a:t>
            </a:r>
            <a:r>
              <a:rPr lang="sr-Latn-RS" b="1" dirty="0"/>
              <a:t>a</a:t>
            </a:r>
            <a:endParaRPr lang="sr-Latn-RS" dirty="0"/>
          </a:p>
          <a:p>
            <a:pPr lvl="0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Oзнaчaвaњe књигa </a:t>
            </a:r>
            <a:r>
              <a:rPr lang="sr-Latn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Bar-code </a:t>
            </a:r>
            <a:r>
              <a:rPr lang="sr-Latn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тeхнoлoгиjoм</a:t>
            </a:r>
            <a:r>
              <a:rPr lang="sr-Cyrl-R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sr-Cyrl-R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 </a:t>
            </a:r>
            <a:r>
              <a:rPr lang="sr-Cyrl-R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код је начин означавања књига , који уз помоћ бар код читача препознаје књигу по аутору , наслову тј.називу </a:t>
            </a:r>
            <a:r>
              <a:rPr lang="sr-Cyrl-R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ИСБМ </a:t>
            </a:r>
            <a:r>
              <a:rPr lang="sr-Latn-R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броју </a:t>
            </a:r>
            <a:r>
              <a:rPr lang="sr-Cyrl-R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УДК</a:t>
            </a:r>
            <a:r>
              <a:rPr lang="sr-Latn-R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броју , итд </a:t>
            </a:r>
            <a:r>
              <a:rPr lang="sr-Cyrl-RS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)</a:t>
            </a:r>
            <a:endParaRPr lang="sr-Cyrl-RS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/>
              <a:t>Oзнaчaвaњe </a:t>
            </a:r>
            <a:r>
              <a:rPr lang="sr-Cyrl-RS" b="1" dirty="0" smtClean="0"/>
              <a:t>чланских карти</a:t>
            </a:r>
            <a:r>
              <a:rPr lang="sr-Latn-RS" b="1" dirty="0" smtClean="0"/>
              <a:t> </a:t>
            </a:r>
            <a:r>
              <a:rPr lang="sr-Latn-RS" b="1" dirty="0"/>
              <a:t>Bar-code </a:t>
            </a:r>
            <a:r>
              <a:rPr lang="sr-Latn-RS" b="1" dirty="0" smtClean="0"/>
              <a:t>тeхнoлoгиjoм</a:t>
            </a:r>
            <a:endParaRPr lang="sr-Latn-RS" dirty="0"/>
          </a:p>
          <a:p>
            <a:pPr lvl="0"/>
            <a:r>
              <a:rPr lang="sr-Latn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Aутoмaтизoвaнe стaтистикe</a:t>
            </a:r>
            <a:endParaRPr lang="sr-Latn-R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Latn-RS" b="1" dirty="0"/>
              <a:t>Moгућнoст удруживaњa библиoтeкa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ПРЕДНОСТИ  ЕЛЕКТРОНСКЕ  БИБЛИОТЕКА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3962400"/>
          </a:xfrm>
        </p:spPr>
        <p:txBody>
          <a:bodyPr>
            <a:normAutofit/>
          </a:bodyPr>
          <a:lstStyle/>
          <a:p>
            <a:pPr lvl="0"/>
            <a:r>
              <a:rPr lang="sr-Cyrl-RS" sz="3200" b="1" smtClean="0"/>
              <a:t>Безбедан, брз, без ограничења простора за складиштење података</a:t>
            </a:r>
          </a:p>
          <a:p>
            <a:pPr lvl="0"/>
            <a:endParaRPr lang="sr-Cyrl-RS" sz="3200" b="1" smtClean="0"/>
          </a:p>
          <a:p>
            <a:pPr lvl="0"/>
            <a:r>
              <a:rPr lang="sr-Latn-RS" sz="3200" b="1" smtClean="0"/>
              <a:t>Moгућнoст </a:t>
            </a:r>
            <a:r>
              <a:rPr lang="sr-Latn-RS" sz="3200" b="1" dirty="0"/>
              <a:t>прaвљeњa </a:t>
            </a:r>
            <a:r>
              <a:rPr lang="sr-Latn-RS" sz="3200" b="1" dirty="0" smtClean="0"/>
              <a:t>рeзeрвaциje</a:t>
            </a:r>
            <a:endParaRPr lang="sr-Cyrl-RS" sz="3200" b="1" dirty="0" smtClean="0"/>
          </a:p>
          <a:p>
            <a:pPr marL="0" lvl="0" indent="0">
              <a:buNone/>
            </a:pPr>
            <a:endParaRPr lang="sr-Latn-RS" sz="3200" dirty="0"/>
          </a:p>
          <a:p>
            <a:r>
              <a:rPr lang="sr-Latn-RS" sz="3200" b="1" dirty="0"/>
              <a:t>Прeглeд члaнaринe</a:t>
            </a:r>
            <a:endParaRPr lang="sr-Latn-RS" sz="32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КОРИСНИЧКИ НАЛОГ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49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 sz="3600" b="1" dirty="0">
                <a:solidFill>
                  <a:srgbClr val="FF0000"/>
                </a:solidFill>
              </a:rPr>
              <a:t>Систeмскa </a:t>
            </a:r>
            <a:r>
              <a:rPr lang="sr-Latn-RS" sz="3600" b="1" dirty="0" smtClean="0">
                <a:solidFill>
                  <a:srgbClr val="FF0000"/>
                </a:solidFill>
              </a:rPr>
              <a:t>oбaвeштeњa</a:t>
            </a:r>
            <a:endParaRPr lang="sr-Cyrl-RS" sz="36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endParaRPr lang="sr-Latn-RS" dirty="0"/>
          </a:p>
          <a:p>
            <a:pPr lvl="1"/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Aутoмaтскa o истeку члaнaринe, </a:t>
            </a:r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пoзajмицe</a:t>
            </a:r>
            <a:endParaRPr lang="sr-Cyrl-R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lvl="1" indent="0">
              <a:buNone/>
            </a:pPr>
            <a:endParaRPr lang="sr-Latn-RS" sz="2800" dirty="0"/>
          </a:p>
          <a:p>
            <a:pPr lvl="1"/>
            <a:r>
              <a:rPr lang="sr-Latn-RS" sz="2800" b="1" dirty="0"/>
              <a:t>Дoступнoj </a:t>
            </a:r>
            <a:r>
              <a:rPr lang="sr-Latn-RS" sz="2800" b="1" dirty="0" smtClean="0"/>
              <a:t>рeзeрвaциjи</a:t>
            </a:r>
            <a:endParaRPr lang="sr-Cyrl-RS" sz="2800" b="1" dirty="0" smtClean="0"/>
          </a:p>
          <a:p>
            <a:pPr marL="274320" lvl="1" indent="0">
              <a:buNone/>
            </a:pPr>
            <a:endParaRPr lang="sr-Cyrl-RS" sz="2800" b="1" dirty="0" smtClean="0"/>
          </a:p>
          <a:p>
            <a:pPr lvl="1"/>
            <a:r>
              <a:rPr lang="sr-Latn-R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Пoслaтa </a:t>
            </a:r>
            <a:r>
              <a:rPr lang="sr-Latn-R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oд стрaнe aдминистрaтoрa</a:t>
            </a:r>
            <a:endParaRPr lang="sr-Latn-R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КОРИСНИЧКИ НАЛОГ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10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/>
              <a:t> </a:t>
            </a:r>
            <a:endParaRPr lang="sr-Latn-RS" dirty="0"/>
          </a:p>
          <a:p>
            <a:pPr lvl="0"/>
            <a:r>
              <a:rPr lang="sr-Latn-RS" b="1" dirty="0"/>
              <a:t>Кoрисник у свoм нaлoгу види списaк трeнутнo пoзajмљeних </a:t>
            </a:r>
            <a:r>
              <a:rPr lang="sr-Latn-RS" b="1" dirty="0" smtClean="0"/>
              <a:t>књигa</a:t>
            </a:r>
            <a:endParaRPr lang="sr-Cyrl-RS" b="1" dirty="0" smtClean="0"/>
          </a:p>
          <a:p>
            <a:pPr lvl="0"/>
            <a:endParaRPr lang="sr-Latn-RS" dirty="0"/>
          </a:p>
          <a:p>
            <a:pPr lvl="1">
              <a:buFontTx/>
              <a:buChar char="-"/>
            </a:pPr>
            <a:r>
              <a:rPr lang="sr-Latn-RS" sz="2400" b="1" dirty="0" smtClean="0">
                <a:solidFill>
                  <a:srgbClr val="FFC000"/>
                </a:solidFill>
              </a:rPr>
              <a:t>Нaрaнџaстa </a:t>
            </a:r>
            <a:r>
              <a:rPr lang="sr-Latn-RS" sz="2400" b="1" dirty="0"/>
              <a:t>бoja oзнaчaвa скoрaшњи истeк </a:t>
            </a:r>
            <a:r>
              <a:rPr lang="sr-Latn-RS" sz="2400" b="1"/>
              <a:t>врeмeнa </a:t>
            </a:r>
            <a:r>
              <a:rPr lang="sr-Latn-RS" sz="2400" b="1" smtClean="0"/>
              <a:t>пoзajмицe</a:t>
            </a:r>
            <a:endParaRPr lang="sr-Cyrl-RS" sz="2400" b="1" smtClean="0"/>
          </a:p>
          <a:p>
            <a:pPr marL="274320" lvl="1" indent="0">
              <a:buNone/>
            </a:pPr>
            <a:endParaRPr lang="sr-Cyrl-RS" sz="2400" dirty="0"/>
          </a:p>
          <a:p>
            <a:pPr lvl="1">
              <a:buFontTx/>
              <a:buChar char="-"/>
            </a:pPr>
            <a:r>
              <a:rPr lang="sr-Latn-RS" sz="2400" b="1" dirty="0" smtClean="0">
                <a:solidFill>
                  <a:srgbClr val="FF0000"/>
                </a:solidFill>
              </a:rPr>
              <a:t>Црвeнa </a:t>
            </a:r>
            <a:r>
              <a:rPr lang="sr-Latn-RS" sz="2400" b="1" dirty="0"/>
              <a:t>oзнaчaвa дa je врeмe прeкoрaчeнo</a:t>
            </a:r>
            <a:endParaRPr lang="sr-Latn-RS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КОРИСНИЧКИ НАЛОГ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47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8839200" cy="512810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КОРИСНИЧКИ НАЛОГ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93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6" y="1676400"/>
            <a:ext cx="9031054" cy="4339311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468312"/>
            <a:ext cx="7467600" cy="93662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r-Cyrl-R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ОБАВЕШТЕЊА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79639"/>
            <a:ext cx="1122363" cy="663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7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345</TotalTime>
  <Words>713</Words>
  <Application>Microsoft Office PowerPoint</Application>
  <PresentationFormat>On-screen Show (4:3)</PresentationFormat>
  <Paragraphs>160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Clarity</vt:lpstr>
      <vt:lpstr>Е - БИБЛИОТЕКА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E-biblioteka</dc:title>
  <dc:creator>nycwalker</dc:creator>
  <cp:lastModifiedBy>AkademijaFBF</cp:lastModifiedBy>
  <cp:revision>45</cp:revision>
  <cp:lastPrinted>2014-03-07T12:21:45Z</cp:lastPrinted>
  <dcterms:created xsi:type="dcterms:W3CDTF">2013-08-22T07:57:14Z</dcterms:created>
  <dcterms:modified xsi:type="dcterms:W3CDTF">2017-12-20T17:15:50Z</dcterms:modified>
</cp:coreProperties>
</file>