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5.xml"/>
  <Override ContentType="application/vnd.openxmlformats-officedocument.presentationml.slide+xml" PartName="/ppt/slides/slide2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26.xml"/>
  <Override ContentType="application/vnd.openxmlformats-officedocument.presentationml.slide+xml" PartName="/ppt/slides/slide15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6.xml"/>
  <Override ContentType="application/vnd.openxmlformats-officedocument.presentationml.slide+xml" PartName="/ppt/slides/slide20.xml"/>
  <Override ContentType="application/vnd.openxmlformats-officedocument.presentationml.slide+xml" PartName="/ppt/slides/slide1.xml"/>
  <Override ContentType="application/vnd.openxmlformats-officedocument.presentationml.slide+xml" PartName="/ppt/slides/slide24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openxmlformats-officedocument.theme+xml" PartName="/ppt/theme/theme6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  <p:sldMasterId id="2147483661" r:id="rId4"/>
    <p:sldMasterId id="2147483662" r:id="rId5"/>
    <p:sldMasterId id="2147483663" r:id="rId6"/>
    <p:sldMasterId id="214748366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4.xml"/><Relationship Id="rId28" Type="http://schemas.openxmlformats.org/officeDocument/2006/relationships/slide" Target="slides/slide20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5" Type="http://schemas.openxmlformats.org/officeDocument/2006/relationships/slide" Target="slides/slide7.xml"/><Relationship Id="rId11" Type="http://schemas.openxmlformats.org/officeDocument/2006/relationships/slide" Target="slides/slide3.xml"/><Relationship Id="rId25" Type="http://schemas.openxmlformats.org/officeDocument/2006/relationships/slide" Target="slides/slide17.xml"/><Relationship Id="rId7" Type="http://schemas.openxmlformats.org/officeDocument/2006/relationships/slideMaster" Target="slideMasters/slideMaster5.xml"/><Relationship Id="rId14" Type="http://schemas.openxmlformats.org/officeDocument/2006/relationships/slide" Target="slides/slide6.xml"/><Relationship Id="rId29" Type="http://schemas.openxmlformats.org/officeDocument/2006/relationships/slide" Target="slides/slide21.xml"/><Relationship Id="rId27" Type="http://schemas.openxmlformats.org/officeDocument/2006/relationships/slide" Target="slides/slide19.xml"/><Relationship Id="rId35" Type="http://schemas.openxmlformats.org/officeDocument/2006/relationships/slide" Target="slides/slide27.xml"/><Relationship Id="rId8" Type="http://schemas.openxmlformats.org/officeDocument/2006/relationships/notesMaster" Target="notesMasters/notesMaster1.xml"/><Relationship Id="rId13" Type="http://schemas.openxmlformats.org/officeDocument/2006/relationships/slide" Target="slides/slide5.xml"/><Relationship Id="rId34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31" Type="http://schemas.openxmlformats.org/officeDocument/2006/relationships/slide" Target="slides/slide23.xml"/><Relationship Id="rId33" Type="http://schemas.openxmlformats.org/officeDocument/2006/relationships/slide" Target="slides/slide25.xml"/><Relationship Id="rId1" Type="http://schemas.openxmlformats.org/officeDocument/2006/relationships/theme" Target="theme/theme1.xml"/><Relationship Id="rId22" Type="http://schemas.openxmlformats.org/officeDocument/2006/relationships/slide" Target="slides/slide14.xml"/><Relationship Id="rId30" Type="http://schemas.openxmlformats.org/officeDocument/2006/relationships/slide" Target="slides/slide22.xml"/><Relationship Id="rId18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26" Type="http://schemas.openxmlformats.org/officeDocument/2006/relationships/slide" Target="slides/slide18.xml"/><Relationship Id="rId24" Type="http://schemas.openxmlformats.org/officeDocument/2006/relationships/slide" Target="slides/slide16.xml"/><Relationship Id="rId36" Type="http://schemas.openxmlformats.org/officeDocument/2006/relationships/slide" Target="slides/slide28.xml"/><Relationship Id="rId2" Type="http://schemas.openxmlformats.org/officeDocument/2006/relationships/presProps" Target="presProps.xml"/><Relationship Id="rId21" Type="http://schemas.openxmlformats.org/officeDocument/2006/relationships/slide" Target="slides/slide13.xml"/><Relationship Id="rId23" Type="http://schemas.openxmlformats.org/officeDocument/2006/relationships/slide" Target="slides/slide15.xml"/><Relationship Id="rId32" Type="http://schemas.openxmlformats.org/officeDocument/2006/relationships/slide" Target="slides/slide24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17" Type="http://schemas.openxmlformats.org/officeDocument/2006/relationships/slide" Target="slides/slide9.xml"/><Relationship Id="rId3" Type="http://schemas.openxmlformats.org/officeDocument/2006/relationships/slideMaster" Target="slideMasters/slideMaster1.xml"/><Relationship Id="rId6" Type="http://schemas.openxmlformats.org/officeDocument/2006/relationships/slideMaster" Target="slideMasters/slideMaster4.xml"/><Relationship Id="rId37" Type="http://schemas.openxmlformats.org/officeDocument/2006/relationships/slide" Target="slides/slide2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2590800" y="2286000"/>
            <a:ext cx="6180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3962400" y="4038600"/>
            <a:ext cx="4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rmAutofit/>
          </a:bodyPr>
          <a:lstStyle>
            <a:lvl1pPr indent="0" lvl="0" marL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indent="0" lvl="2" marL="9144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indent="0" lvl="3" marL="137160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indent="0" lvl="4" marL="182880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indent="0" lvl="5" marL="22860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indent="0" lvl="6" marL="27432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indent="0" lvl="7" marL="32004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indent="0" lvl="8" marL="365760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Shape 17"/>
          <p:cNvSpPr/>
          <p:nvPr>
            <p:ph idx="2" type="pic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rm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762000" y="1596413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ackground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Section 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0" y="3048000"/>
            <a:ext cx="4343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b="1" sz="4000" cap="small">
                <a:solidFill>
                  <a:srgbClr val="003300"/>
                </a:solidFill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rmAutofit/>
          </a:bodyPr>
          <a:lstStyle>
            <a:lvl1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768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 rot="5400000">
            <a:off x="48847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769950" y="266688"/>
            <a:ext cx="58515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 rot="5400000">
            <a:off x="2537550" y="-175350"/>
            <a:ext cx="45261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rm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858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8036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6858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6858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2" name="Shape 72"/>
          <p:cNvSpPr txBox="1"/>
          <p:nvPr>
            <p:ph idx="3" type="body"/>
          </p:nvPr>
        </p:nvSpPr>
        <p:spPr>
          <a:xfrm>
            <a:off x="48736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Shape 73"/>
          <p:cNvSpPr txBox="1"/>
          <p:nvPr>
            <p:ph idx="4" type="body"/>
          </p:nvPr>
        </p:nvSpPr>
        <p:spPr>
          <a:xfrm>
            <a:off x="48736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640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Relationship Id="rId1" Type="http://schemas.openxmlformats.org/officeDocument/2006/relationships/image" Target="../media/image1.jpg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9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3" Type="http://schemas.openxmlformats.org/officeDocument/2006/relationships/slideLayout" Target="../slideLayouts/slideLayout2.xml"/><Relationship Id="rId6" Type="http://schemas.openxmlformats.org/officeDocument/2006/relationships/slideLayout" Target="../slideLayouts/slideLayout5.xml"/><Relationship Id="rId11" Type="http://schemas.openxmlformats.org/officeDocument/2006/relationships/theme" Target="../theme/theme4.xml"/><Relationship Id="rId7" Type="http://schemas.openxmlformats.org/officeDocument/2006/relationships/slideLayout" Target="../slideLayouts/slideLayout6.xml"/><Relationship Id="rId1" Type="http://schemas.openxmlformats.org/officeDocument/2006/relationships/image" Target="../media/image1.jpg"/></Relationships>
</file>

<file path=ppt/slideMasters/_rels/slideMaster3.xml.rels><?xml version="1.0" encoding="UTF-8" standalone="yes"?><Relationships xmlns="http://schemas.openxmlformats.org/package/2006/relationships"><Relationship Id="rId2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.png"/><Relationship Id="rId1" Type="http://schemas.openxmlformats.org/officeDocument/2006/relationships/image" Target="../media/image4.jpg"/></Relationships>
</file>

<file path=ppt/slideMasters/_rels/slideMaster4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6.xml"/><Relationship Id="rId1" Type="http://schemas.openxmlformats.org/officeDocument/2006/relationships/image" Target="../media/image1.jpg"/></Relationships>
</file>

<file path=ppt/slideMasters/_rels/slideMaster5.xml.rels><?xml version="1.0" encoding="UTF-8" standalone="yes"?><Relationships xmlns="http://schemas.openxmlformats.org/package/2006/relationships"><Relationship Id="rId2" Type="http://schemas.openxmlformats.org/officeDocument/2006/relationships/image" Target="../media/image5.png"/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1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" y="0"/>
            <a:ext cx="9101137" cy="6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87"/>
            <a:ext cx="372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762000" y="16002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transition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" y="0"/>
            <a:ext cx="9101137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762000" y="16002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-109537"/>
            <a:ext cx="819150" cy="70834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862" y="0"/>
            <a:ext cx="9101137" cy="6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-109537"/>
            <a:ext cx="819150" cy="70834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62000" y="16002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</p:sldLayoutIdLst>
  <p:transition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" y="0"/>
            <a:ext cx="9101137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762000" y="16002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transition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" y="0"/>
            <a:ext cx="9101137" cy="6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762000" y="16002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762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7056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transition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ctrTitle"/>
          </p:nvPr>
        </p:nvSpPr>
        <p:spPr>
          <a:xfrm>
            <a:off x="2590800" y="838200"/>
            <a:ext cx="6180000" cy="29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EЛЕКТРОНСКИ ПОРТФОЛИО</a:t>
            </a:r>
            <a:b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ПРОФЕСИОНАЛНОГ РАЗВОЈА 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3962400" y="6324600"/>
            <a:ext cx="4175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17375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7772400" y="4191000"/>
            <a:ext cx="990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17375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2017.</a:t>
            </a:r>
            <a:endParaRPr/>
          </a:p>
        </p:txBody>
      </p:sp>
      <p:pic>
        <p:nvPicPr>
          <p:cNvPr descr="16014_Company_logo_200.jp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2970212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САДРЖАЈ / СТРУКТУРА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Насловна страна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 основним подацима власника портфолија: име, презиме  подаци за контакт (телефон, мејл адреса ,поштанска адреса).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7375E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Садржај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који даје кратак преглед онога што је укључено у 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портфолио и омогућава лакше сналажење  и аутора и корисника портфолиа.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7375E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Радна биографија</a:t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762000" y="990600"/>
            <a:ext cx="8229600" cy="49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Лична професионална филозофија</a:t>
            </a:r>
            <a:r>
              <a:rPr b="0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је есеј који представља субјективни приступ и даје приказ основе на којој се темељи  професионални рад аутора портфолиа 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7375E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Процена/евалуација</a:t>
            </a:r>
            <a:r>
              <a:rPr b="1" i="0" lang="en-US" sz="260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 састоји из самопроцене и спољашње процене ефеката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рада.</a:t>
            </a:r>
            <a:r>
              <a:rPr b="0" i="1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7375E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Прилози</a:t>
            </a:r>
            <a:r>
              <a:rPr b="1" i="0" lang="en-US" sz="260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који садрже опипљиве доказе, конкретна сведочанства који приказују, потврђују, илуструју и документују наводе запосленог.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НЕКИ ЕЛЕМЕНТИ ЗА ПИСАЊЕ ЛИЧНЕ ПРОФЕСИОНАЛНЕ ФИЛОЗОФИЈЕ:</a:t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 радим / подучавам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Који је мој доминантан стил рада / подучавања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Које облике рада најчешће користим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Зашто радим баш на тај начин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Које циљеве постављам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Које методе најчешће користим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 се то што радим одражава на децу / ученике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Рефлексија на сопствене компетенције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ЛИСТА НЕКИХ ПИТАЊА КОЈА МОГУ ДА НАС ВОДЕ КРОЗ  ПРОЦЕС САМОВРЕДНОВАЊА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62000" y="1597025"/>
            <a:ext cx="8229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сам урадила/урадио? Шта се догодило? (конкретан опис активности/ситуације)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мислим у вези са тим?Како се осећам?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је било лоше а шта добро у томе?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 то знам?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Каква је била реакција/постигнуће деце/ученика?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ми је то показало?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ли сам и шта могла/могао другачије да урадим? Шта би се догодило?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ћу даље да урадим поводом тога?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 могу да урадим наредни пут у некој сличној ситуацији?</a:t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ПОРТФОЛИО МОЖЕ ДА САДРЖИ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Планове активности,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припреме за час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Ученичке радове/продукте деце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Анализе рада одељења/групе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и појединаца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Примере вредновања радова деце/ученика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Резултате тестова ученика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Примере анкета, тестова, упитника, њихова анализа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Примере писане повратне информације ученицима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Анкете и анализе одговора  деце, ученика, родитеља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48768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Приказе стручних радова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Дневничке записе, повремене белешке и коментаре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Идеје за наредно планирање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Препоруке и савете колега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Фотографије, филмове, аудио-записе са коментарима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Лични план професионалног развоја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Записнике, белешке колега, директора, стручних сарадника и других који су присуствовали активностима/часу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62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000"/>
              <a:buFont typeface="Calibri"/>
              <a:buNone/>
            </a:pPr>
            <a:r>
              <a:rPr b="1" i="0" lang="en-US" sz="3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 за наставнике и ученике омогућује и штампање потребне документације</a:t>
            </a:r>
            <a:br>
              <a:rPr b="1" i="0" lang="en-US" sz="3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09600" y="1597025"/>
            <a:ext cx="8229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 за наставнике и ученике омогућује и штампање потребне документације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Цeo пoтртфoлиo ( бeз фoтoгрaфиja) сaмo тeкст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Дeлoви пoртфoлиa : кoмпeнтeнциje,  изaбрaнe фoтoгрaфиje, пдф дoкумeнти, ......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Извeштajи o сeминaримa у пeриoду oд дo ( зaдaти дaтуми) &gt; пo кoмпeнтeнциjaмa сa нaзивимa сeминaрa и брojeм  сaт / бoдoвa&gt;Пo приoритeту сa нaзивимa сeминaрa и брojeм  сaти / бoдoвa&gt; пo врсти усaвршaвaњa сa нaзивимa сeминaрa и брojeм  сaти / бoдoвa&gt; пo мeсту рeaлизaциje сa нaзивимa сeминaрa и брojeм  сaти / бoдoвa&gt; пo нaчину учeствoвaњa сa нaзивимa сeминaрa и брojeм  сaти / бoдoвa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762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000"/>
              <a:buFont typeface="Calibri"/>
              <a:buNone/>
            </a:pPr>
            <a:r>
              <a:rPr b="1" i="0" lang="en-US" sz="3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 за наставнике и ученике омогућује и штампање потребне документације</a:t>
            </a:r>
            <a:br>
              <a:rPr b="1" i="0" lang="en-US" sz="3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09600" y="1752600"/>
            <a:ext cx="8229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4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успeх пo прeдмeтимa зa цeлo oдeљeњe сa стaндaрдимa 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oцeњивaњa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5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успeх пo прeдмeтимa зa oдaбрaнoг учeникa сa 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стaндaрдимa oцeњивaњa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6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успeх нa нивoу шкoлe/ укупaн збир oцeнa / укупaн брoj сa 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нeдoвoљнoм oцeнoм ( истo пo прeдмeтимa), брoj 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нeoцeњeних учeникa&gt; пo прeдмeту &gt; пo нaстaвнику</a:t>
            </a: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762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000"/>
              <a:buFont typeface="Calibri"/>
              <a:buNone/>
            </a:pPr>
            <a:r>
              <a:rPr b="1" i="0" lang="en-US" sz="3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 за наставнике и ученике омогућује и штампање потребне документације</a:t>
            </a:r>
            <a:br>
              <a:rPr b="1" i="0" lang="en-US" sz="30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1524000"/>
            <a:ext cx="8458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 startAt="7"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списaк учeникa нa нивoу oдeљeњa сa прeдмeтимa кoje </a:t>
            </a:r>
            <a:endParaRPr b="0"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слушa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  Списaк учeникa нa нивoу шкoлe пo рaзрeдимa &gt; oдeљeњимa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  Списaк нaстaвникa  сa прeдмeтимa кoje прeдajу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 Списaк рaзрeдних стaрeшинa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 startAt="11"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Списaк нaстaвникa у шкoли сa свим пoдaцимa ( мeстo </a:t>
            </a:r>
            <a:endParaRPr b="0"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стaнoвaњa, тeл, eмaил....)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Списaк учeникa сa свим пoдaцимa ( мeстo стaнoвaњa, тeл, </a:t>
            </a:r>
            <a:endParaRPr b="0"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eмaил....) НA СВИM ПРEДХOДНИM НИВOИMA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извeштaj o испису и прoмeни шкoлe учeникa збирнo и </a:t>
            </a:r>
            <a:endParaRPr b="0"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пojeдинaчнo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И још много тога</a:t>
            </a:r>
            <a:endParaRPr/>
          </a:p>
          <a:p>
            <a:pPr indent="-196850" lvl="0" marL="3429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КАКО СЕ БИРАЈУ ПРИЛОЗИ ЗА ПОРTФОЛИО?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Примери добре праксе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“Инцидентне” ситуације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„Учење на грешкама“ (погрешан избор методе, неусклађеност поступања)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компетенцијама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областима рада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ПРИЛИКОМ ИЗБОРА ПРИЛОГА ВАЖНО ЈЕ ИМАТИ НА УМУ СЛЕДЕЋЕ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762000" y="1597025"/>
            <a:ext cx="4038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Tреба да их прати писана рефлексија, промишљање  у односу на то о чему је реч, у вези са приложеним  материјалом;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Коме је намењен порфолио, ко ће се са њим упознати, ко ће га читати (шта је важно, суштинско да сазна о вама, која врста доказа је релевантна);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descr="paper_mountain_edited-1"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524000"/>
            <a:ext cx="3567112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276600" y="6459537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462"/>
            <a:ext cx="9143999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28600" y="4114800"/>
            <a:ext cx="60960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 за наставнике и ученике  урађен je на принципу  друштвених мрежа.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Могућност комуникације са колегама,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доступан директру школе, стручној служби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ПРИЛИКОМ ИЗБОРА ПРИЛОГА ВАЖНО ЈЕ ИМАТИ НА УМУ СЛЕДЕЋЕ</a:t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762000" y="1597025"/>
            <a:ext cx="4038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Није потребно да се укључе сви расположиви материјали;</a:t>
            </a:r>
            <a:endParaRPr/>
          </a:p>
          <a:p>
            <a:pPr indent="-342900" lvl="0" marL="342900" marR="0" rtl="0" algn="l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Уносе се они материјали који на најбољи начин илуструју, приказују, поткрепљују оно што сте навели;</a:t>
            </a:r>
            <a:endParaRPr/>
          </a:p>
          <a:p>
            <a:pPr indent="-342900" lvl="0" marL="342900" marR="0" rtl="0" algn="l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6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Tреба да илуструју ваш развој и напредовање, вашу  личну професионалну филозофију;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descr="paper_mountain_edited-1"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524000"/>
            <a:ext cx="3567112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3350"/>
            <a:ext cx="8382000" cy="6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52400"/>
            <a:ext cx="6723062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8761413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96837"/>
            <a:ext cx="5221287" cy="660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09537"/>
            <a:ext cx="8924925" cy="631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17475"/>
            <a:ext cx="8991601" cy="6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ЗБОГ ЧЕГА МИ ЈЕ ПОТРЕБАН  ПОРТФОЛИО?</a:t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762000" y="1597025"/>
            <a:ext cx="4800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Чувам и пратим најважније у свом раду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Приказујем шта знам да урадим, како радим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Пратим и вреднујем свој рад, анализирам,  рефлектујем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Пратим развој компетенција, напредовање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descr="magnifying-glass"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828800"/>
            <a:ext cx="2233612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ЗБОГ ЧЕГА МИ ЈЕ ПОТРЕБАН  ПОРТФОЛИО?</a:t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762000" y="1597025"/>
            <a:ext cx="63246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Информишем заинтересоване   (директора, саветнике, колеге ...)  шта и како радим 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Чувам најважније примере из своје праксе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Садржи моју професионалну филозофију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једном месту систематично приказујем све што је битно за мене као професионалца</a:t>
            </a:r>
            <a:endParaRPr/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Планирам своје стручно усавршавање и   напредовање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descr="magnifying-glass"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187" y="1584325"/>
            <a:ext cx="2233612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30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descr="Сродна слика" id="319" name="Shape 3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101725"/>
            <a:ext cx="243205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912" y="3629025"/>
            <a:ext cx="3151187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1143000" y="304800"/>
            <a:ext cx="6862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17375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Академија Филиповић доо</a:t>
            </a:r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4554537" y="1874837"/>
            <a:ext cx="3954600" cy="17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17375E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ХВАЛА  НА  ПАЖЊИ!!!</a:t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5181600" y="5067300"/>
            <a:ext cx="3733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Аутор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Братислав Филиповић, Мсц.оец.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Предраг Стевановић, професор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ШТА ЈЕ ПОРТФОЛИО?</a:t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Портфолио претставља збирку радова развијену у различитим контекстима током времена.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(e-portfolio)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дигитална збирка докумената који приказују напредак, развој и постигнућа појединца, групе или институције</a:t>
            </a:r>
            <a:endParaRPr/>
          </a:p>
          <a:p>
            <a:pPr indent="-1778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циљ е-портфолиа за наставнике је смањење папирологије, бржи преглед и претрага потребних докумената, приказ и штампање истих. 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ШТА ЈЕ ПОРТФОЛИО?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Реч портфолио долази од италијанске речи „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portafoglio“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― што значи ‚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носити папир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‘.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Префикс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„е“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― у наслову означава употребу дигиталне технологије која омогућава прикупљање и организацију садржаја у портфолију у више различитих медијских облика (аудио, видео, графика, текст).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ШТА ЈЕ ПОРТФОЛИО?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користи савремене електронске технологије , омогућавајући кориснику да прикупи и организује артифакте портфолиа у различитим врстама медија: аудио, видео, графика, текст.</a:t>
            </a:r>
            <a:endParaRPr/>
          </a:p>
          <a:p>
            <a:pPr indent="-1778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Е-портфолио је систем 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који служи за евидентирање и презентирање стечених квалификација и искустава. Састоји се од скупа радова објављених на Интернету којима се документују идеје, активности и постигнућа.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ЗАШТО ПОРТФОЛИО?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438275"/>
            <a:ext cx="8296275" cy="528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ВРСТЕ ПОРТФОЛИЈА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Традиционално складиштење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портфолиа обично подразумева одлагање докумената  у разним типовима фасцикли, регистраторима и сличним кутијама за документа. Најчешће су то текстуални документи, фотографије, цртежи на папиру...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Применом информационих технологија и коришћењем Интернета, портфолио је могуће водити и приказати на један нови савремени начин -у електронском формату.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762000" y="269875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ВРСТЕ ПОРТФОЛИЈА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762000" y="1597025"/>
            <a:ext cx="8077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Електронски портфолио</a:t>
            </a:r>
            <a:r>
              <a:rPr b="1" i="0" lang="en-US" sz="28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је збир фасцикли на рачунару у које се одлажу радови, самовредновање, повратне информације и друго у дигиталној форми.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Папирни</a:t>
            </a:r>
            <a:r>
              <a:rPr b="1" i="0" lang="en-US" sz="28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(Paper based portfolio) портфолији су везани за фасцикле као физички оквир у који се радови одлажу. 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762000" y="274637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СТРУКТУРА  ПОРТФОЛИЈА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3528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http://mojportfolio.nasaskola.rs</a:t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87" y="920750"/>
            <a:ext cx="9120188" cy="5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xmlns:r="http://schemas.openxmlformats.org/officeDocument/2006/relationships" name="1_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