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27"/>
  </p:notesMasterIdLst>
  <p:sldIdLst>
    <p:sldId id="256" r:id="rId2"/>
    <p:sldId id="258" r:id="rId3"/>
    <p:sldId id="260" r:id="rId4"/>
    <p:sldId id="264" r:id="rId5"/>
    <p:sldId id="266" r:id="rId6"/>
    <p:sldId id="265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87" r:id="rId15"/>
    <p:sldId id="275" r:id="rId16"/>
    <p:sldId id="276" r:id="rId17"/>
    <p:sldId id="277" r:id="rId18"/>
    <p:sldId id="283" r:id="rId19"/>
    <p:sldId id="288" r:id="rId20"/>
    <p:sldId id="278" r:id="rId21"/>
    <p:sldId id="285" r:id="rId22"/>
    <p:sldId id="279" r:id="rId23"/>
    <p:sldId id="289" r:id="rId24"/>
    <p:sldId id="290" r:id="rId25"/>
    <p:sldId id="291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7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F054-1406-4D39-90C6-73FCCE35213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2213F-9A69-4905-82FD-F45D99E5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napredjenje nastavnog procesa primenom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najsavreme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ijih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tehni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čkih sredstava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213F-9A69-4905-82FD-F45D99E57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003754"/>
            <a:ext cx="7024430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6" y="985720"/>
            <a:ext cx="7024265" cy="81442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BD2C5227-C5DF-4B03-B0E5-5447354F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1293"/>
            <a:ext cx="8246070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0147"/>
            <a:ext cx="8246070" cy="468294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6" y="578507"/>
            <a:ext cx="656631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6" y="1392934"/>
            <a:ext cx="6566315" cy="468141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6" y="374901"/>
            <a:ext cx="7940659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74812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614574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74812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614574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6C4E56-1831-4865-9A58-0AAAFB400193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4460" y="6080760"/>
            <a:ext cx="41884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1305" algn="l"/>
              </a:tabLst>
            </a:pPr>
            <a:r>
              <a:rPr sz="2400" spc="-10" dirty="0">
                <a:solidFill>
                  <a:srgbClr val="1D4548"/>
                </a:solidFill>
                <a:latin typeface="Arial"/>
                <a:cs typeface="Arial"/>
              </a:rPr>
              <a:t>Predavač:	</a:t>
            </a:r>
            <a:r>
              <a:rPr lang="sr-Latn-RS" sz="2400" spc="-5" dirty="0" smtClean="0">
                <a:solidFill>
                  <a:srgbClr val="1D4548"/>
                </a:solidFill>
                <a:latin typeface="Arial"/>
                <a:cs typeface="Arial"/>
              </a:rPr>
              <a:t>Dragana Mand</a:t>
            </a:r>
            <a:r>
              <a:rPr sz="2400" spc="-5" dirty="0" err="1" smtClean="0">
                <a:solidFill>
                  <a:srgbClr val="1D4548"/>
                </a:solidFill>
                <a:latin typeface="Arial"/>
                <a:cs typeface="Arial"/>
              </a:rPr>
              <a:t>ić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38038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NAUČI DA RUKUJEŠ MULTIMEDIJALNIM UREĐAJIMA </a:t>
            </a:r>
          </a:p>
          <a:p>
            <a:pPr algn="ctr"/>
            <a:r>
              <a:rPr lang="sr-Latn-R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PODEŠAV ANJEM SISTEMA</a:t>
            </a:r>
            <a:endParaRPr 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25" y="1676400"/>
            <a:ext cx="5595575" cy="422338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2057400"/>
            <a:ext cx="7030720" cy="15747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itchFamily="34" charset="0"/>
                <a:cs typeface="Arial" pitchFamily="34" charset="0"/>
              </a:rPr>
              <a:t>Snimanje podataka na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CD,DVD</a:t>
            </a:r>
            <a:r>
              <a:rPr sz="2800" spc="3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(Nero)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dirty="0">
                <a:latin typeface="Arial" pitchFamily="34" charset="0"/>
                <a:cs typeface="Arial" pitchFamily="34" charset="0"/>
              </a:rPr>
              <a:t>S</a:t>
            </a:r>
            <a:r>
              <a:rPr sz="2800" dirty="0" err="1" smtClean="0">
                <a:latin typeface="Arial" pitchFamily="34" charset="0"/>
                <a:cs typeface="Arial" pitchFamily="34" charset="0"/>
              </a:rPr>
              <a:t>nimanje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podataka na USB</a:t>
            </a:r>
            <a:r>
              <a:rPr sz="2800" spc="-45" dirty="0">
                <a:latin typeface="Arial" pitchFamily="34" charset="0"/>
                <a:cs typeface="Arial" pitchFamily="34" charset="0"/>
              </a:rPr>
              <a:t> </a:t>
            </a:r>
            <a:r>
              <a:rPr sz="2800" dirty="0" err="1" smtClean="0">
                <a:latin typeface="Arial" pitchFamily="34" charset="0"/>
                <a:cs typeface="Arial" pitchFamily="34" charset="0"/>
              </a:rPr>
              <a:t>memorije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dirty="0">
                <a:latin typeface="Arial" pitchFamily="34" charset="0"/>
                <a:cs typeface="Arial" pitchFamily="34" charset="0"/>
              </a:rPr>
              <a:t>S</a:t>
            </a:r>
            <a:r>
              <a:rPr sz="2800" dirty="0" err="1" smtClean="0">
                <a:latin typeface="Arial" pitchFamily="34" charset="0"/>
                <a:cs typeface="Arial" pitchFamily="34" charset="0"/>
              </a:rPr>
              <a:t>nimanje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podataka na </a:t>
            </a:r>
            <a:r>
              <a:rPr sz="2800" dirty="0" err="1">
                <a:latin typeface="Arial" pitchFamily="34" charset="0"/>
                <a:cs typeface="Arial" pitchFamily="34" charset="0"/>
              </a:rPr>
              <a:t>memorijske</a:t>
            </a:r>
            <a:r>
              <a:rPr sz="2800" spc="-5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10" dirty="0" err="1" smtClean="0">
                <a:latin typeface="Arial" pitchFamily="34" charset="0"/>
                <a:cs typeface="Arial" pitchFamily="34" charset="0"/>
              </a:rPr>
              <a:t>kartice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Snimanje podataka  na prenosive medije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oogle Shape;369;p4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0" y="3810000"/>
            <a:ext cx="3177651" cy="289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71274"/>
            <a:ext cx="310815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67975"/>
            <a:ext cx="794130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Povezivanje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zvučnika i </a:t>
            </a: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njihova</a:t>
            </a:r>
            <a:r>
              <a:rPr sz="4000" b="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podešavanja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680" y="1707443"/>
            <a:ext cx="7660640" cy="139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7564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Podešavanja </a:t>
            </a:r>
            <a:r>
              <a:rPr sz="2800" dirty="0">
                <a:latin typeface="Arial"/>
                <a:cs typeface="Arial"/>
              </a:rPr>
              <a:t>zvučnika u </a:t>
            </a:r>
            <a:r>
              <a:rPr sz="2800" spc="-10" dirty="0">
                <a:latin typeface="Arial"/>
                <a:cs typeface="Arial"/>
              </a:rPr>
              <a:t>windowsu, </a:t>
            </a:r>
            <a:r>
              <a:rPr sz="2800" spc="-5" dirty="0">
                <a:latin typeface="Arial"/>
                <a:cs typeface="Arial"/>
              </a:rPr>
              <a:t>jačina  </a:t>
            </a:r>
            <a:r>
              <a:rPr sz="2800" dirty="0">
                <a:latin typeface="Arial"/>
                <a:cs typeface="Arial"/>
              </a:rPr>
              <a:t>zvuka,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kvalitet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ovezivanje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mikrofona i </a:t>
            </a:r>
            <a:r>
              <a:rPr sz="2800" spc="-5" dirty="0" err="1">
                <a:latin typeface="Arial"/>
                <a:cs typeface="Arial"/>
              </a:rPr>
              <a:t>njegovo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5" dirty="0" err="1" smtClean="0">
                <a:latin typeface="Arial"/>
                <a:cs typeface="Arial"/>
              </a:rPr>
              <a:t>podešavanje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1200" y="6248400"/>
            <a:ext cx="197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podešavanje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zvuka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2530" name="Picture 2" descr="Ð ÐµÐ·ÑÐ»ÑÐ°Ñ ÑÐ»Ð¸ÐºÐ° Ð·Ð° podesavanje zvucnika na kompjute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124200"/>
            <a:ext cx="4232200" cy="3124200"/>
          </a:xfrm>
          <a:prstGeom prst="rect">
            <a:avLst/>
          </a:prstGeom>
          <a:noFill/>
        </p:spPr>
      </p:pic>
      <p:pic>
        <p:nvPicPr>
          <p:cNvPr id="12290" name="Picture 2" descr="Ð ÐµÐ·ÑÐ»ÑÐ°Ñ ÑÐ»Ð¸ÐºÐ° Ð·Ð° povezivanje mikrofona i zvucn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3581400" cy="2273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300" y="427054"/>
            <a:ext cx="667385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0" spc="-5" dirty="0" err="1">
                <a:solidFill>
                  <a:srgbClr val="FF0000"/>
                </a:solidFill>
                <a:latin typeface="Arial"/>
                <a:cs typeface="Arial"/>
              </a:rPr>
              <a:t>Instaliranje</a:t>
            </a: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 err="1" smtClean="0">
                <a:solidFill>
                  <a:srgbClr val="FF0000"/>
                </a:solidFill>
                <a:latin typeface="Arial"/>
                <a:cs typeface="Arial"/>
              </a:rPr>
              <a:t>pl</a:t>
            </a:r>
            <a:r>
              <a:rPr lang="sr-Latn-RS" sz="4000" b="0" dirty="0" smtClean="0">
                <a:solidFill>
                  <a:srgbClr val="FF0000"/>
                </a:solidFill>
                <a:latin typeface="Arial"/>
                <a:cs typeface="Arial"/>
              </a:rPr>
              <a:t>ej</a:t>
            </a:r>
            <a:r>
              <a:rPr sz="4000" b="0" dirty="0" smtClean="0">
                <a:solidFill>
                  <a:srgbClr val="FF0000"/>
                </a:solidFill>
                <a:latin typeface="Arial"/>
                <a:cs typeface="Arial"/>
              </a:rPr>
              <a:t>era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za </a:t>
            </a:r>
            <a:r>
              <a:rPr sz="4000" b="0" spc="5" dirty="0">
                <a:solidFill>
                  <a:srgbClr val="FF0000"/>
                </a:solidFill>
                <a:latin typeface="Arial"/>
                <a:cs typeface="Arial"/>
              </a:rPr>
              <a:t>muziku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4000" b="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video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650" y="2270759"/>
            <a:ext cx="7154545" cy="20129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8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Instaliranje </a:t>
            </a:r>
            <a:r>
              <a:rPr sz="2800" dirty="0">
                <a:latin typeface="Arial"/>
                <a:cs typeface="Arial"/>
              </a:rPr>
              <a:t>kodeka za muziku i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video</a:t>
            </a:r>
            <a:endParaRPr sz="2800" dirty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700"/>
              </a:spcBef>
              <a:buChar char="•"/>
              <a:tabLst>
                <a:tab pos="353695" algn="l"/>
                <a:tab pos="354330" algn="l"/>
              </a:tabLst>
            </a:pPr>
            <a:r>
              <a:rPr lang="sr-Latn-RS" sz="2800" spc="-5" dirty="0">
                <a:latin typeface="Arial"/>
                <a:cs typeface="Arial"/>
              </a:rPr>
              <a:t>I</a:t>
            </a:r>
            <a:r>
              <a:rPr sz="2800" spc="-5" dirty="0" err="1" smtClean="0">
                <a:latin typeface="Arial"/>
                <a:cs typeface="Arial"/>
              </a:rPr>
              <a:t>nstaliranje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besplatnih </a:t>
            </a:r>
            <a:r>
              <a:rPr sz="2800" dirty="0">
                <a:latin typeface="Arial"/>
                <a:cs typeface="Arial"/>
              </a:rPr>
              <a:t>playera:</a:t>
            </a: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3600" baseline="3472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windows </a:t>
            </a:r>
            <a:r>
              <a:rPr sz="2400" dirty="0">
                <a:latin typeface="Arial"/>
                <a:cs typeface="Arial"/>
              </a:rPr>
              <a:t>media player, </a:t>
            </a:r>
            <a:r>
              <a:rPr sz="2400" spc="-5" dirty="0">
                <a:latin typeface="Arial"/>
                <a:cs typeface="Arial"/>
              </a:rPr>
              <a:t>VLC,</a:t>
            </a:r>
            <a:r>
              <a:rPr sz="2400" spc="-4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WinAmp</a:t>
            </a:r>
            <a:endParaRPr sz="2400" dirty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690"/>
              </a:spcBef>
              <a:buChar char="•"/>
              <a:tabLst>
                <a:tab pos="353695" algn="l"/>
                <a:tab pos="354330" algn="l"/>
                <a:tab pos="2569845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odešavanja</a:t>
            </a:r>
            <a:r>
              <a:rPr sz="2800" spc="-5" dirty="0">
                <a:latin typeface="Arial"/>
                <a:cs typeface="Arial"/>
              </a:rPr>
              <a:t>	</a:t>
            </a:r>
            <a:r>
              <a:rPr sz="2800" dirty="0">
                <a:latin typeface="Arial"/>
                <a:cs typeface="Arial"/>
              </a:rPr>
              <a:t>i </a:t>
            </a:r>
            <a:r>
              <a:rPr sz="2800" spc="-5" dirty="0">
                <a:latin typeface="Arial"/>
                <a:cs typeface="Arial"/>
              </a:rPr>
              <a:t>reprodukcija </a:t>
            </a:r>
            <a:r>
              <a:rPr sz="2800" dirty="0">
                <a:latin typeface="Arial"/>
                <a:cs typeface="Arial"/>
              </a:rPr>
              <a:t>videa 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muzike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68188"/>
            <a:ext cx="2478088" cy="150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54406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0335" algn="l"/>
              </a:tabLst>
            </a:pPr>
            <a:r>
              <a:rPr sz="4000" b="0" dirty="0" err="1">
                <a:solidFill>
                  <a:srgbClr val="FF0000"/>
                </a:solidFill>
                <a:latin typeface="Arial"/>
                <a:cs typeface="Arial"/>
              </a:rPr>
              <a:t>Obrada</a:t>
            </a:r>
            <a:r>
              <a:rPr sz="4000" b="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videa</a:t>
            </a:r>
            <a:r>
              <a:rPr lang="sr-Latn-RS" sz="4000" b="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4000" b="0" spc="-9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zvuka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230" y="1785620"/>
            <a:ext cx="7012305" cy="308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Obrada videa </a:t>
            </a:r>
            <a:r>
              <a:rPr sz="2800" dirty="0" err="1">
                <a:latin typeface="Arial"/>
                <a:cs typeface="Arial"/>
              </a:rPr>
              <a:t>korišćenjem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sr-Latn-RS" sz="2800" spc="-10" dirty="0">
                <a:latin typeface="Arial"/>
                <a:cs typeface="Arial"/>
              </a:rPr>
              <a:t>W</a:t>
            </a:r>
            <a:r>
              <a:rPr sz="2800" spc="-10" dirty="0" err="1" smtClean="0">
                <a:latin typeface="Arial"/>
                <a:cs typeface="Arial"/>
              </a:rPr>
              <a:t>indows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movie  maker-a:</a:t>
            </a: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 err="1">
                <a:latin typeface="Arial"/>
                <a:cs typeface="Arial"/>
              </a:rPr>
              <a:t>skraćivanje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0" dirty="0" err="1" smtClean="0">
                <a:latin typeface="Arial"/>
                <a:cs typeface="Arial"/>
              </a:rPr>
              <a:t>videa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90"/>
              </a:spcBef>
              <a:buChar char="–"/>
              <a:tabLst>
                <a:tab pos="755650" algn="l"/>
              </a:tabLst>
            </a:pPr>
            <a:r>
              <a:rPr sz="2400" spc="-10" dirty="0" err="1">
                <a:latin typeface="Arial"/>
                <a:cs typeface="Arial"/>
              </a:rPr>
              <a:t>ubacivanje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animacija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10" dirty="0">
                <a:latin typeface="Arial"/>
                <a:cs typeface="Arial"/>
              </a:rPr>
              <a:t>ubacivanje </a:t>
            </a:r>
            <a:r>
              <a:rPr sz="2400" spc="-5" dirty="0">
                <a:latin typeface="Arial"/>
                <a:cs typeface="Arial"/>
              </a:rPr>
              <a:t>translacija sa </a:t>
            </a:r>
            <a:r>
              <a:rPr sz="2400" spc="-10" dirty="0">
                <a:latin typeface="Arial"/>
                <a:cs typeface="Arial"/>
              </a:rPr>
              <a:t>videa </a:t>
            </a:r>
            <a:r>
              <a:rPr sz="2400" spc="-5" dirty="0" err="1">
                <a:latin typeface="Arial"/>
                <a:cs typeface="Arial"/>
              </a:rPr>
              <a:t>na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video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10" dirty="0" err="1">
                <a:latin typeface="Arial"/>
                <a:cs typeface="Arial"/>
              </a:rPr>
              <a:t>podešavanja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zvuka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10" dirty="0">
                <a:latin typeface="Arial"/>
                <a:cs typeface="Arial"/>
              </a:rPr>
              <a:t>ubacivanje </a:t>
            </a:r>
            <a:r>
              <a:rPr sz="2400" dirty="0">
                <a:latin typeface="Arial"/>
                <a:cs typeface="Arial"/>
              </a:rPr>
              <a:t>komentara i </a:t>
            </a:r>
            <a:r>
              <a:rPr sz="2400" spc="-10" dirty="0">
                <a:latin typeface="Arial"/>
                <a:cs typeface="Arial"/>
              </a:rPr>
              <a:t>naslova </a:t>
            </a:r>
            <a:r>
              <a:rPr sz="2400" dirty="0" err="1">
                <a:latin typeface="Arial"/>
                <a:cs typeface="Arial"/>
              </a:rPr>
              <a:t>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video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Ð°Ñ ÑÐ»Ð¸ÐºÐ° Ð·Ð° windows movie ma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199"/>
            <a:ext cx="9144000" cy="4882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696200" cy="1274708"/>
          </a:xfrm>
          <a:prstGeom prst="rect">
            <a:avLst/>
          </a:prstGeom>
        </p:spPr>
        <p:txBody>
          <a:bodyPr vert="horz" wrap="square" lIns="0" tIns="12700" rIns="0" bIns="0" rtlCol="0" anchor="ctr" anchorCtr="1">
            <a:spAutoFit/>
          </a:bodyPr>
          <a:lstStyle/>
          <a:p>
            <a:pPr marL="1203325" marR="5080" indent="-1191260" algn="ctr">
              <a:lnSpc>
                <a:spcPct val="100000"/>
              </a:lnSpc>
              <a:spcBef>
                <a:spcPts val="100"/>
              </a:spcBef>
            </a:pPr>
            <a:r>
              <a:rPr sz="4000" b="0" spc="-5" dirty="0" err="1">
                <a:solidFill>
                  <a:srgbClr val="FF0000"/>
                </a:solidFill>
                <a:latin typeface="Arial"/>
                <a:cs typeface="Arial"/>
              </a:rPr>
              <a:t>Instalacija</a:t>
            </a: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besplatnih</a:t>
            </a:r>
            <a:r>
              <a:rPr lang="sr-Latn-RS" sz="4000" b="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programa</a:t>
            </a:r>
            <a:r>
              <a:rPr lang="sr-Latn-RS" sz="4000" b="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 smtClean="0">
                <a:solidFill>
                  <a:srgbClr val="FF0000"/>
                </a:solidFill>
                <a:latin typeface="Arial"/>
                <a:cs typeface="Arial"/>
              </a:rPr>
              <a:t>i 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njihova</a:t>
            </a:r>
            <a:r>
              <a:rPr sz="4000" b="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podešavanja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2590800"/>
            <a:ext cx="7377430" cy="261610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8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Adobe PDF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reader</a:t>
            </a:r>
            <a:endParaRPr sz="2800" dirty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7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Flash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player</a:t>
            </a:r>
            <a:endParaRPr sz="2800" dirty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69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Java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player</a:t>
            </a:r>
            <a:endParaRPr sz="2800" dirty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7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45" dirty="0" err="1" smtClean="0">
                <a:latin typeface="Arial"/>
                <a:cs typeface="Arial"/>
              </a:rPr>
              <a:t>TeamViewe</a:t>
            </a:r>
            <a:endParaRPr sz="2800" dirty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690"/>
              </a:spcBef>
              <a:buChar char="•"/>
              <a:tabLst>
                <a:tab pos="353695" algn="l"/>
                <a:tab pos="354330" algn="l"/>
                <a:tab pos="5473700" algn="l"/>
              </a:tabLst>
            </a:pPr>
            <a:r>
              <a:rPr lang="sr-Latn-RS" sz="2800" spc="-10" dirty="0">
                <a:latin typeface="Arial"/>
                <a:cs typeface="Arial"/>
              </a:rPr>
              <a:t>D</a:t>
            </a:r>
            <a:r>
              <a:rPr sz="2800" spc="-10" dirty="0" err="1" smtClean="0">
                <a:latin typeface="Arial"/>
                <a:cs typeface="Arial"/>
              </a:rPr>
              <a:t>ownload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instalacija,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testiranje	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5" dirty="0" err="1" smtClean="0">
                <a:latin typeface="Arial"/>
                <a:cs typeface="Arial"/>
              </a:rPr>
              <a:t>korišćenje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9220" name="Picture 4" descr="Ð ÐµÐ·ÑÐ»ÑÐ°Ñ ÑÐ»Ð¸ÐºÐ° Ð·Ð° adobe pd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63464" y="1828800"/>
            <a:ext cx="4580536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6570" marR="5080" indent="-3023870" algn="ctr">
              <a:lnSpc>
                <a:spcPct val="100000"/>
              </a:lnSpc>
              <a:spcBef>
                <a:spcPts val="100"/>
              </a:spcBef>
            </a:pPr>
            <a:r>
              <a:rPr sz="4000" b="0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Internet</a:t>
            </a:r>
            <a:r>
              <a:rPr sz="4000" b="0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4000" b="0" spc="-5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konekcije</a:t>
            </a:r>
            <a:endParaRPr sz="4000" b="0" spc="-1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295400"/>
            <a:ext cx="7077075" cy="200554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5080" indent="-342900">
              <a:lnSpc>
                <a:spcPct val="798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Download </a:t>
            </a:r>
            <a:r>
              <a:rPr sz="2800" spc="-5" dirty="0">
                <a:latin typeface="Arial"/>
                <a:cs typeface="Arial"/>
              </a:rPr>
              <a:t>besplatnih pretraživača (Google  </a:t>
            </a:r>
            <a:r>
              <a:rPr sz="2800" dirty="0">
                <a:latin typeface="Arial"/>
                <a:cs typeface="Arial"/>
              </a:rPr>
              <a:t>chrome, </a:t>
            </a:r>
            <a:r>
              <a:rPr sz="2800" spc="-5" dirty="0">
                <a:latin typeface="Arial"/>
                <a:cs typeface="Arial"/>
              </a:rPr>
              <a:t>Firefox,...)</a:t>
            </a:r>
            <a:endParaRPr sz="2800" dirty="0">
              <a:latin typeface="Arial"/>
              <a:cs typeface="Arial"/>
            </a:endParaRPr>
          </a:p>
          <a:p>
            <a:pPr marL="355600" marR="878840" indent="-342900">
              <a:lnSpc>
                <a:spcPct val="798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 err="1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pretraživača</a:t>
            </a:r>
            <a:endParaRPr sz="2800" dirty="0">
              <a:latin typeface="Arial"/>
              <a:cs typeface="Arial"/>
            </a:endParaRPr>
          </a:p>
          <a:p>
            <a:pPr marL="355600" marR="620395" indent="-342900">
              <a:lnSpc>
                <a:spcPts val="269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S</a:t>
            </a:r>
            <a:r>
              <a:rPr lang="sr-Latn-RS" sz="2800" spc="-5" dirty="0" smtClean="0">
                <a:latin typeface="Arial"/>
                <a:cs typeface="Arial"/>
              </a:rPr>
              <a:t>igurnost i </a:t>
            </a:r>
            <a:r>
              <a:rPr sz="2800" spc="-5" dirty="0" err="1" smtClean="0">
                <a:latin typeface="Arial"/>
                <a:cs typeface="Arial"/>
              </a:rPr>
              <a:t>zatvaranje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pristupa </a:t>
            </a:r>
            <a:r>
              <a:rPr sz="2800" spc="-5" dirty="0">
                <a:latin typeface="Arial"/>
                <a:cs typeface="Arial"/>
              </a:rPr>
              <a:t>određenim Internet  </a:t>
            </a:r>
            <a:r>
              <a:rPr sz="2800" spc="-5" dirty="0" err="1" smtClean="0">
                <a:latin typeface="Arial"/>
                <a:cs typeface="Arial"/>
              </a:rPr>
              <a:t>stranicama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3657600"/>
            <a:ext cx="2592070" cy="2592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4" name="Picture 2" descr="Ð ÐµÐ·ÑÐ»ÑÐ°Ñ ÑÐ»Ð¸ÐºÐ° Ð·Ð° firef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05200"/>
            <a:ext cx="4495800" cy="2528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04800"/>
            <a:ext cx="586740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6570" marR="5080" indent="-302387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0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4000" b="0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ntivirus</a:t>
            </a:r>
            <a:r>
              <a:rPr lang="sr-Latn-RS" sz="4000" b="0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programi</a:t>
            </a:r>
            <a:endParaRPr sz="4000" b="0" spc="-1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151355"/>
            <a:ext cx="3737964" cy="2487445"/>
          </a:xfrm>
        </p:spPr>
      </p:pic>
      <p:sp>
        <p:nvSpPr>
          <p:cNvPr id="4" name="object 4"/>
          <p:cNvSpPr/>
          <p:nvPr/>
        </p:nvSpPr>
        <p:spPr>
          <a:xfrm>
            <a:off x="4648200" y="3200400"/>
            <a:ext cx="42672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36220" y="1600200"/>
            <a:ext cx="65532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Instalacija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Podešavanje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Korisni saveti, komentari i ideje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400" spc="-5" dirty="0" smtClean="0">
                <a:latin typeface="Arial"/>
                <a:cs typeface="Arial"/>
              </a:rPr>
              <a:t/>
            </a:r>
            <a:br>
              <a:rPr lang="sr-Latn-RS" sz="4400" spc="-5" dirty="0" smtClean="0">
                <a:latin typeface="Arial"/>
                <a:cs typeface="Arial"/>
              </a:rPr>
            </a:br>
            <a:r>
              <a:rPr lang="en-US" sz="44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Zaštita</a:t>
            </a:r>
            <a:r>
              <a:rPr lang="en-US" sz="4400" b="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dece</a:t>
            </a:r>
            <a:r>
              <a:rPr lang="en-US" sz="4400" b="0" spc="-5" dirty="0" smtClean="0">
                <a:solidFill>
                  <a:srgbClr val="FF0000"/>
                </a:solidFill>
                <a:latin typeface="Arial"/>
                <a:cs typeface="Arial"/>
              </a:rPr>
              <a:t> od Internet</a:t>
            </a:r>
            <a:r>
              <a:rPr lang="en-US" sz="4400" b="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zloupotrebe</a:t>
            </a:r>
            <a:r>
              <a:rPr lang="en-US" sz="4400" b="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4400" b="0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1000" y="2057400"/>
            <a:ext cx="4038600" cy="3200400"/>
          </a:xfrm>
        </p:spPr>
        <p:txBody>
          <a:bodyPr>
            <a:normAutofit lnSpcReduction="10000"/>
          </a:bodyPr>
          <a:lstStyle/>
          <a:p>
            <a:pPr marL="927100" lvl="1" indent="-457200">
              <a:spcBef>
                <a:spcPts val="590"/>
              </a:spcBef>
              <a:buClrTx/>
              <a:buFont typeface="Arial" pitchFamily="34" charset="0"/>
              <a:buChar char="•"/>
              <a:tabLst>
                <a:tab pos="755650" algn="l"/>
              </a:tabLst>
            </a:pPr>
            <a:r>
              <a:rPr lang="en-US" sz="2800" spc="-5" dirty="0" err="1" smtClean="0">
                <a:latin typeface="Arial"/>
                <a:cs typeface="Arial"/>
              </a:rPr>
              <a:t>Novčana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lang="en-US" sz="2800" spc="-5" dirty="0" err="1" smtClean="0">
                <a:latin typeface="Arial"/>
                <a:cs typeface="Arial"/>
              </a:rPr>
              <a:t>zloupotreba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(</a:t>
            </a:r>
            <a:r>
              <a:rPr lang="en-US" sz="2800" spc="-5" dirty="0" err="1" smtClean="0">
                <a:latin typeface="Arial"/>
                <a:cs typeface="Arial"/>
              </a:rPr>
              <a:t>kartice</a:t>
            </a:r>
            <a:r>
              <a:rPr lang="en-US" sz="2800" spc="-5" dirty="0" smtClean="0">
                <a:latin typeface="Arial"/>
                <a:cs typeface="Arial"/>
              </a:rPr>
              <a:t>)</a:t>
            </a:r>
            <a:endParaRPr lang="sr-Latn-RS" sz="2800" dirty="0">
              <a:latin typeface="Arial"/>
              <a:cs typeface="Arial"/>
            </a:endParaRPr>
          </a:p>
          <a:p>
            <a:pPr marL="927100" lvl="1" indent="-457200">
              <a:spcBef>
                <a:spcPts val="590"/>
              </a:spcBef>
              <a:buClrTx/>
              <a:buFont typeface="Arial" pitchFamily="34" charset="0"/>
              <a:buChar char="•"/>
              <a:tabLst>
                <a:tab pos="755650" algn="l"/>
              </a:tabLst>
            </a:pPr>
            <a:r>
              <a:rPr lang="en-US" sz="2800" spc="-5" dirty="0" err="1" smtClean="0">
                <a:latin typeface="Arial"/>
                <a:cs typeface="Arial"/>
              </a:rPr>
              <a:t>Seksualna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en-US" sz="2800" spc="-5" dirty="0" err="1" smtClean="0">
                <a:latin typeface="Arial"/>
                <a:cs typeface="Arial"/>
              </a:rPr>
              <a:t>zloupotreba</a:t>
            </a:r>
            <a:endParaRPr lang="sr-Latn-RS" sz="2800" dirty="0">
              <a:latin typeface="Arial"/>
              <a:cs typeface="Arial"/>
            </a:endParaRPr>
          </a:p>
          <a:p>
            <a:pPr marL="927100" lvl="1" indent="-457200">
              <a:spcBef>
                <a:spcPts val="590"/>
              </a:spcBef>
              <a:buClrTx/>
              <a:buFont typeface="Arial" pitchFamily="34" charset="0"/>
              <a:buChar char="•"/>
              <a:tabLst>
                <a:tab pos="755650" algn="l"/>
              </a:tabLst>
            </a:pPr>
            <a:r>
              <a:rPr lang="en-US" sz="2800" spc="-10" dirty="0" err="1" smtClean="0">
                <a:latin typeface="Arial"/>
                <a:cs typeface="Arial"/>
              </a:rPr>
              <a:t>Zloupotreba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en-US" sz="2800" spc="-5" dirty="0" err="1" smtClean="0">
                <a:latin typeface="Arial"/>
                <a:cs typeface="Arial"/>
              </a:rPr>
              <a:t>trgovine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spc="-5" dirty="0" err="1" smtClean="0">
                <a:latin typeface="Arial"/>
                <a:cs typeface="Arial"/>
              </a:rPr>
              <a:t>ljudima</a:t>
            </a:r>
            <a:endParaRPr lang="en-US" sz="2800" dirty="0"/>
          </a:p>
        </p:txBody>
      </p:sp>
      <p:sp>
        <p:nvSpPr>
          <p:cNvPr id="4" name="object 5"/>
          <p:cNvSpPr/>
          <p:nvPr/>
        </p:nvSpPr>
        <p:spPr>
          <a:xfrm>
            <a:off x="3185160" y="2057400"/>
            <a:ext cx="58674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187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r-Latn-RS" sz="4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Podešavanje interneta i konekcije</a:t>
            </a:r>
            <a:endParaRPr lang="en-US" sz="4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35380"/>
            <a:ext cx="2354580" cy="28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Kreiranje i podešavanje interneta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Podešavanje mrežne kartice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Podešavanje modema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Podešavanje IP adrese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Podešavanje wireless-a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64029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441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13395"/>
            <a:ext cx="7010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8740" algn="ctr">
              <a:lnSpc>
                <a:spcPct val="100000"/>
              </a:lnSpc>
              <a:spcBef>
                <a:spcPts val="100"/>
              </a:spcBef>
            </a:pPr>
            <a:r>
              <a:rPr sz="32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Ko</a:t>
            </a:r>
            <a:r>
              <a:rPr lang="sr-Latn-RS" sz="3200" b="0" spc="-5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petencije</a:t>
            </a:r>
            <a:r>
              <a:rPr sz="3200" b="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FF0000"/>
                </a:solidFill>
                <a:latin typeface="Arial"/>
                <a:cs typeface="Arial"/>
              </a:rPr>
              <a:t>programa  K2 </a:t>
            </a:r>
            <a:r>
              <a:rPr sz="3200" b="0" dirty="0">
                <a:solidFill>
                  <a:srgbClr val="FF0000"/>
                </a:solidFill>
                <a:latin typeface="Arial"/>
                <a:cs typeface="Arial"/>
              </a:rPr>
              <a:t>– 2 </a:t>
            </a:r>
            <a:r>
              <a:rPr sz="3200" b="0" spc="-5" dirty="0">
                <a:solidFill>
                  <a:srgbClr val="FF0000"/>
                </a:solidFill>
                <a:latin typeface="Arial"/>
                <a:cs typeface="Arial"/>
              </a:rPr>
              <a:t>dana </a:t>
            </a:r>
            <a:r>
              <a:rPr sz="3200" b="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3200" b="0" spc="-5" dirty="0">
                <a:solidFill>
                  <a:srgbClr val="FF0000"/>
                </a:solidFill>
                <a:latin typeface="Arial"/>
                <a:cs typeface="Arial"/>
              </a:rPr>
              <a:t>16</a:t>
            </a:r>
            <a:r>
              <a:rPr sz="3200" b="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FF0000"/>
                </a:solidFill>
                <a:latin typeface="Arial"/>
                <a:cs typeface="Arial"/>
              </a:rPr>
              <a:t>sati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ndividualan rad ili u rad u parovima</a:t>
            </a:r>
          </a:p>
          <a:p>
            <a:pPr>
              <a:buFont typeface="Arial" pitchFamily="34" charset="0"/>
              <a:buChar char="•"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svajanje veština rukovanja multimedijalnim uredjajima</a:t>
            </a:r>
          </a:p>
          <a:p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 Osavremenjivanje nastavnog procesa</a:t>
            </a:r>
          </a:p>
          <a:p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Usvajanje znanja o strateškom razvoju i savremenim    tendencijama u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brazovanju</a:t>
            </a:r>
          </a:p>
          <a:p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 Unapređenje nastavnog procesa primenom   najsavremenijih tehničkih sredstava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8305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Kreiranje besplatnih </a:t>
            </a:r>
            <a:r>
              <a:rPr sz="4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e-mail</a:t>
            </a:r>
            <a:r>
              <a:rPr sz="4000" b="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naloga</a:t>
            </a:r>
            <a:endParaRPr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981200"/>
            <a:ext cx="7928609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1331595" indent="-341630">
              <a:lnSpc>
                <a:spcPct val="100000"/>
              </a:lnSpc>
              <a:spcBef>
                <a:spcPts val="100"/>
              </a:spcBef>
              <a:tabLst>
                <a:tab pos="353695" algn="l"/>
                <a:tab pos="354330" algn="l"/>
              </a:tabLst>
            </a:pPr>
            <a:endParaRPr sz="2800" dirty="0">
              <a:latin typeface="Arial"/>
              <a:cs typeface="Arial"/>
            </a:endParaRPr>
          </a:p>
          <a:p>
            <a:pPr marL="354330" marR="1375410" indent="-341630">
              <a:lnSpc>
                <a:spcPct val="100000"/>
              </a:lnSpc>
              <a:spcBef>
                <a:spcPts val="690"/>
              </a:spcBef>
              <a:buChar char="•"/>
              <a:tabLst>
                <a:tab pos="353695" algn="l"/>
                <a:tab pos="354330" algn="l"/>
              </a:tabLst>
            </a:pPr>
            <a:r>
              <a:rPr lang="sr-Latn-RS" sz="2800" dirty="0" err="1">
                <a:latin typeface="Arial"/>
                <a:cs typeface="Arial"/>
              </a:rPr>
              <a:t>K</a:t>
            </a:r>
            <a:r>
              <a:rPr sz="2800" dirty="0" err="1" smtClean="0">
                <a:latin typeface="Arial"/>
                <a:cs typeface="Arial"/>
              </a:rPr>
              <a:t>reiranje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lang="sr-Latn-RS" sz="2800" dirty="0" smtClean="0">
                <a:latin typeface="Arial"/>
                <a:cs typeface="Arial"/>
              </a:rPr>
              <a:t>gmail i </a:t>
            </a:r>
            <a:r>
              <a:rPr sz="2800" spc="-10" dirty="0" smtClean="0">
                <a:latin typeface="Arial"/>
                <a:cs typeface="Arial"/>
              </a:rPr>
              <a:t>yahoo </a:t>
            </a:r>
            <a:r>
              <a:rPr sz="2800" dirty="0">
                <a:latin typeface="Arial"/>
                <a:cs typeface="Arial"/>
              </a:rPr>
              <a:t>e-mail </a:t>
            </a:r>
            <a:r>
              <a:rPr sz="2800" spc="-5" dirty="0" err="1" smtClean="0">
                <a:latin typeface="Arial"/>
                <a:cs typeface="Arial"/>
              </a:rPr>
              <a:t>naloga</a:t>
            </a:r>
            <a:endParaRPr lang="sr-Latn-RS" sz="2800" spc="-5" dirty="0">
              <a:latin typeface="Arial"/>
              <a:cs typeface="Arial"/>
            </a:endParaRPr>
          </a:p>
          <a:p>
            <a:pPr marL="354330" marR="1375410" indent="-341630">
              <a:lnSpc>
                <a:spcPct val="100000"/>
              </a:lnSpc>
              <a:spcBef>
                <a:spcPts val="690"/>
              </a:spcBef>
              <a:buChar char="•"/>
              <a:tabLst>
                <a:tab pos="353695" algn="l"/>
                <a:tab pos="354330" algn="l"/>
              </a:tabLst>
            </a:pPr>
            <a:r>
              <a:rPr lang="sr-Latn-RS" sz="2800" spc="-5" dirty="0" smtClean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odešavanja</a:t>
            </a:r>
            <a:endParaRPr sz="2800" dirty="0">
              <a:latin typeface="Arial"/>
              <a:cs typeface="Arial"/>
            </a:endParaRPr>
          </a:p>
          <a:p>
            <a:pPr marL="354330" marR="5080" indent="-341630">
              <a:lnSpc>
                <a:spcPct val="100000"/>
              </a:lnSpc>
              <a:spcBef>
                <a:spcPts val="700"/>
              </a:spcBef>
              <a:buChar char="•"/>
              <a:tabLst>
                <a:tab pos="353695" algn="l"/>
                <a:tab pos="354330" algn="l"/>
              </a:tabLst>
            </a:pPr>
            <a:r>
              <a:rPr lang="sr-Latn-RS" sz="2800" spc="-5" dirty="0" err="1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rebacivanje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podataka </a:t>
            </a:r>
            <a:r>
              <a:rPr sz="2800" dirty="0">
                <a:latin typeface="Arial"/>
                <a:cs typeface="Arial"/>
              </a:rPr>
              <a:t>o kontaktima i porukama  sa </a:t>
            </a:r>
            <a:r>
              <a:rPr sz="2800" spc="-5" dirty="0" err="1">
                <a:latin typeface="Arial"/>
                <a:cs typeface="Arial"/>
              </a:rPr>
              <a:t>moblinog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telefona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m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15617"/>
            <a:ext cx="5659942" cy="3048000"/>
          </a:xfrm>
        </p:spPr>
      </p:pic>
      <p:pic>
        <p:nvPicPr>
          <p:cNvPr id="40962" name="Picture 2" descr="Ð ÐµÐ·ÑÐ»ÑÐ°Ñ ÑÐ»Ð¸ÐºÐ° Ð·Ð° g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2362200" cy="1312333"/>
          </a:xfrm>
          <a:prstGeom prst="rect">
            <a:avLst/>
          </a:prstGeom>
          <a:noFill/>
        </p:spPr>
      </p:pic>
      <p:pic>
        <p:nvPicPr>
          <p:cNvPr id="40964" name="Picture 4" descr="Ð ÐµÐ·ÑÐ»ÑÐ°Ñ ÑÐ»Ð¸ÐºÐ° Ð·Ð° yahoo m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6205" y="4495800"/>
            <a:ext cx="3807795" cy="2209800"/>
          </a:xfrm>
          <a:prstGeom prst="rect">
            <a:avLst/>
          </a:prstGeom>
          <a:noFill/>
        </p:spPr>
      </p:pic>
      <p:pic>
        <p:nvPicPr>
          <p:cNvPr id="40966" name="Picture 6" descr="Ð ÐµÐ·ÑÐ»ÑÐ°Ñ ÑÐ»Ð¸ÐºÐ° Ð·Ð° yahoo ma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6940" y="2722983"/>
            <a:ext cx="3048000" cy="17728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75" y="160338"/>
            <a:ext cx="4343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 err="1">
                <a:solidFill>
                  <a:srgbClr val="FF0000"/>
                </a:solidFill>
                <a:latin typeface="Arial"/>
                <a:cs typeface="Arial"/>
              </a:rPr>
              <a:t>Društvene</a:t>
            </a:r>
            <a:r>
              <a:rPr sz="4000" b="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spc="5" dirty="0" err="1" smtClean="0">
                <a:solidFill>
                  <a:srgbClr val="FF0000"/>
                </a:solidFill>
                <a:latin typeface="Arial"/>
                <a:cs typeface="Arial"/>
              </a:rPr>
              <a:t>mre</a:t>
            </a:r>
            <a:r>
              <a:rPr lang="sr-Latn-RS" sz="4000" b="0" spc="5" dirty="0" smtClean="0">
                <a:solidFill>
                  <a:srgbClr val="FF0000"/>
                </a:solidFill>
                <a:latin typeface="Arial"/>
                <a:cs typeface="Arial"/>
              </a:rPr>
              <a:t>ž</a:t>
            </a:r>
            <a:r>
              <a:rPr sz="4000" b="0" spc="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600200"/>
            <a:ext cx="3048000" cy="261610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Skype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ebook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0" dirty="0" smtClean="0">
                <a:latin typeface="Arial"/>
                <a:cs typeface="Arial"/>
              </a:rPr>
              <a:t>Twitter</a:t>
            </a:r>
            <a:endParaRPr lang="sr-Latn-RS" sz="2800" spc="-3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endParaRPr lang="sr-Latn-RS" sz="2800" spc="-3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4735275" y="571500"/>
            <a:ext cx="35814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8" name="Picture 6" descr="Ð ÐµÐ·ÑÐ»ÑÐ°Ñ ÑÐ»Ð¸ÐºÐ° Ð·Ð° sky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4212751" cy="2895600"/>
          </a:xfrm>
          <a:prstGeom prst="rect">
            <a:avLst/>
          </a:prstGeom>
          <a:noFill/>
        </p:spPr>
      </p:pic>
      <p:sp>
        <p:nvSpPr>
          <p:cNvPr id="3080" name="AutoShape 8" descr="Ð ÐµÐ·ÑÐ»ÑÐ°Ñ ÑÐ»Ð¸ÐºÐ° Ð·Ð° sk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Ð ÐµÐ·ÑÐ»ÑÐ°Ñ ÑÐ»Ð¸ÐºÐ° Ð·Ð° sk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Ð ÐµÐ·ÑÐ»ÑÐ°Ñ ÑÐ»Ð¸ÐºÐ° Ð·Ð° twit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60981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Učionica 21.veka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460" y="2079084"/>
            <a:ext cx="6441081" cy="412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335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sr-Latn-RS" sz="4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Sadržaj</a:t>
            </a:r>
            <a:endParaRPr lang="en-US" sz="40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76799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>
                <a:latin typeface="Arial"/>
                <a:cs typeface="Arial"/>
              </a:rPr>
              <a:t>Uvod u </a:t>
            </a:r>
            <a:r>
              <a:rPr lang="pl-PL" sz="2800" spc="-5" dirty="0">
                <a:latin typeface="Arial"/>
                <a:cs typeface="Arial"/>
              </a:rPr>
              <a:t>arhitekturu PC</a:t>
            </a:r>
            <a:r>
              <a:rPr lang="pl-PL" sz="2800" spc="-100" dirty="0">
                <a:latin typeface="Arial"/>
                <a:cs typeface="Arial"/>
              </a:rPr>
              <a:t> </a:t>
            </a:r>
            <a:r>
              <a:rPr lang="pl-PL" sz="2800" dirty="0" smtClean="0">
                <a:latin typeface="Arial"/>
                <a:cs typeface="Arial"/>
              </a:rPr>
              <a:t>računara</a:t>
            </a:r>
          </a:p>
          <a:p>
            <a:r>
              <a:rPr lang="en-US" sz="2800" dirty="0" err="1">
                <a:latin typeface="Arial"/>
                <a:cs typeface="Arial"/>
              </a:rPr>
              <a:t>Podešavanje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spc="-5" dirty="0" err="1">
                <a:latin typeface="Arial"/>
                <a:cs typeface="Arial"/>
              </a:rPr>
              <a:t>tastature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</a:t>
            </a:r>
            <a:r>
              <a:rPr lang="en-US" sz="2800" spc="-105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miša</a:t>
            </a:r>
            <a:endParaRPr lang="sr-Latn-RS" sz="2800" dirty="0" smtClean="0">
              <a:latin typeface="Arial"/>
              <a:cs typeface="Arial"/>
            </a:endParaRPr>
          </a:p>
          <a:p>
            <a:r>
              <a:rPr lang="en-US" sz="2800" spc="-5" dirty="0" err="1">
                <a:latin typeface="Arial"/>
                <a:cs typeface="Arial"/>
              </a:rPr>
              <a:t>Podešavanje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skenera</a:t>
            </a:r>
            <a:r>
              <a:rPr lang="sr-Latn-RS" sz="2800" dirty="0" smtClean="0">
                <a:latin typeface="Arial"/>
                <a:cs typeface="Arial"/>
              </a:rPr>
              <a:t> i štampača</a:t>
            </a:r>
          </a:p>
          <a:p>
            <a:r>
              <a:rPr lang="en-US" sz="2800" spc="-5" dirty="0" err="1">
                <a:latin typeface="Arial"/>
                <a:cs typeface="Arial"/>
              </a:rPr>
              <a:t>Podešavanje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sr-Latn-RS" sz="2800" dirty="0" smtClean="0">
                <a:latin typeface="Arial"/>
                <a:cs typeface="Arial"/>
              </a:rPr>
              <a:t>projektora i digitalnog  fotoaparata</a:t>
            </a:r>
            <a:endParaRPr lang="sr-Latn-RS" sz="2800" spc="-5" dirty="0" smtClean="0">
              <a:latin typeface="Arial"/>
              <a:cs typeface="Arial"/>
            </a:endParaRPr>
          </a:p>
          <a:p>
            <a:r>
              <a:rPr lang="pl-PL" sz="2800" dirty="0">
                <a:latin typeface="Arial"/>
                <a:cs typeface="Arial"/>
              </a:rPr>
              <a:t>Snimanje podataka  na prenosive </a:t>
            </a:r>
            <a:r>
              <a:rPr lang="pl-PL" sz="2800" dirty="0" smtClean="0">
                <a:latin typeface="Arial"/>
                <a:cs typeface="Arial"/>
              </a:rPr>
              <a:t>medije</a:t>
            </a:r>
          </a:p>
          <a:p>
            <a:r>
              <a:rPr lang="pl-PL" sz="2800" spc="-5" dirty="0">
                <a:latin typeface="Arial"/>
                <a:cs typeface="Arial"/>
              </a:rPr>
              <a:t>Instaliranje </a:t>
            </a:r>
            <a:r>
              <a:rPr lang="pl-PL" sz="2800" dirty="0">
                <a:latin typeface="Arial"/>
                <a:cs typeface="Arial"/>
              </a:rPr>
              <a:t>plejera za </a:t>
            </a:r>
            <a:r>
              <a:rPr lang="pl-PL" sz="2800" spc="5" dirty="0">
                <a:latin typeface="Arial"/>
                <a:cs typeface="Arial"/>
              </a:rPr>
              <a:t>muziku </a:t>
            </a:r>
            <a:r>
              <a:rPr lang="pl-PL" sz="2800" dirty="0">
                <a:latin typeface="Arial"/>
                <a:cs typeface="Arial"/>
              </a:rPr>
              <a:t>i</a:t>
            </a:r>
            <a:r>
              <a:rPr lang="pl-PL" sz="2800" spc="-75" dirty="0">
                <a:latin typeface="Arial"/>
                <a:cs typeface="Arial"/>
              </a:rPr>
              <a:t> </a:t>
            </a:r>
            <a:r>
              <a:rPr lang="pl-PL" sz="2800" dirty="0" smtClean="0">
                <a:latin typeface="Arial"/>
                <a:cs typeface="Arial"/>
              </a:rPr>
              <a:t>video</a:t>
            </a:r>
          </a:p>
          <a:p>
            <a:r>
              <a:rPr lang="en-US" sz="2800" dirty="0" err="1">
                <a:latin typeface="Arial"/>
                <a:cs typeface="Arial"/>
              </a:rPr>
              <a:t>Obrada</a:t>
            </a:r>
            <a:r>
              <a:rPr lang="en-US" sz="2800" spc="10" dirty="0">
                <a:latin typeface="Arial"/>
                <a:cs typeface="Arial"/>
              </a:rPr>
              <a:t> </a:t>
            </a:r>
            <a:r>
              <a:rPr lang="en-US" sz="2800" spc="-5" dirty="0" err="1">
                <a:latin typeface="Arial"/>
                <a:cs typeface="Arial"/>
              </a:rPr>
              <a:t>videa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</a:t>
            </a:r>
            <a:r>
              <a:rPr lang="en-US" sz="2800" spc="-9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zvuka</a:t>
            </a:r>
            <a:endParaRPr lang="sr-Latn-RS" sz="2800" dirty="0" smtClean="0">
              <a:latin typeface="Arial"/>
              <a:cs typeface="Arial"/>
            </a:endParaRPr>
          </a:p>
          <a:p>
            <a:r>
              <a:rPr lang="en-US" sz="2800" spc="-5" dirty="0" err="1">
                <a:latin typeface="Arial"/>
                <a:cs typeface="Arial"/>
              </a:rPr>
              <a:t>Zaštita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spc="-5" dirty="0" err="1">
                <a:latin typeface="Arial"/>
                <a:cs typeface="Arial"/>
              </a:rPr>
              <a:t>dece</a:t>
            </a:r>
            <a:r>
              <a:rPr lang="en-US" sz="2800" spc="-5" dirty="0">
                <a:latin typeface="Arial"/>
                <a:cs typeface="Arial"/>
              </a:rPr>
              <a:t> od Internet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5" dirty="0" err="1" smtClean="0">
                <a:latin typeface="Arial"/>
                <a:cs typeface="Arial"/>
              </a:rPr>
              <a:t>zloupotrebe</a:t>
            </a:r>
            <a:endParaRPr lang="sr-Latn-RS" sz="2800" spc="-5" dirty="0" smtClean="0">
              <a:latin typeface="Arial"/>
              <a:cs typeface="Arial"/>
            </a:endParaRPr>
          </a:p>
          <a:p>
            <a:r>
              <a:rPr lang="sr-Latn-RS" sz="2800" dirty="0">
                <a:latin typeface="Arial" pitchFamily="34" charset="0"/>
                <a:cs typeface="Arial" pitchFamily="34" charset="0"/>
              </a:rPr>
              <a:t>Podešavanje interneta i 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konekcije, antivirus programi</a:t>
            </a:r>
          </a:p>
          <a:p>
            <a:r>
              <a:rPr lang="en-US" sz="2800" dirty="0" err="1">
                <a:latin typeface="Arial"/>
                <a:cs typeface="Arial"/>
              </a:rPr>
              <a:t>Društvene</a:t>
            </a:r>
            <a:r>
              <a:rPr lang="en-US" sz="2800" spc="-95" dirty="0">
                <a:latin typeface="Arial"/>
                <a:cs typeface="Arial"/>
              </a:rPr>
              <a:t> </a:t>
            </a:r>
            <a:r>
              <a:rPr lang="en-US" sz="2800" spc="5" dirty="0" err="1">
                <a:latin typeface="Arial"/>
                <a:cs typeface="Arial"/>
              </a:rPr>
              <a:t>mreže</a:t>
            </a: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endParaRPr lang="sr-Latn-RS" sz="2800" dirty="0" smtClean="0">
              <a:latin typeface="Arial"/>
              <a:cs typeface="Arial"/>
            </a:endParaRPr>
          </a:p>
          <a:p>
            <a:endParaRPr lang="pl-PL" sz="2800" dirty="0" smtClean="0">
              <a:latin typeface="Arial"/>
              <a:cs typeface="Arial"/>
            </a:endParaRPr>
          </a:p>
          <a:p>
            <a:endParaRPr lang="pl-PL" sz="2800" dirty="0" smtClean="0">
              <a:latin typeface="Arial"/>
              <a:cs typeface="Arial"/>
            </a:endParaRPr>
          </a:p>
          <a:p>
            <a:endParaRPr lang="pl-PL" sz="2800" dirty="0">
              <a:latin typeface="Arial"/>
              <a:cs typeface="Arial"/>
            </a:endParaRPr>
          </a:p>
          <a:p>
            <a:endParaRPr lang="pl-PL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1622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752600"/>
            <a:ext cx="8246070" cy="4682949"/>
          </a:xfrm>
        </p:spPr>
        <p:txBody>
          <a:bodyPr/>
          <a:lstStyle/>
          <a:p>
            <a:pPr marL="0" indent="0" algn="ctr">
              <a:buNone/>
            </a:pP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HVALA NA PAŽNJI!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438031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285363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888365" y="228600"/>
            <a:ext cx="72148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Uvod u </a:t>
            </a: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arhitekturu PC</a:t>
            </a:r>
            <a:r>
              <a:rPr sz="4000" b="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računara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4200" y="762000"/>
            <a:ext cx="5867400" cy="4166525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810"/>
              </a:spcBef>
              <a:buFont typeface="Arial" pitchFamily="34" charset="0"/>
              <a:buChar char="•"/>
              <a:tabLst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Upoznavanje </a:t>
            </a:r>
            <a:r>
              <a:rPr sz="2800" dirty="0">
                <a:latin typeface="Arial"/>
                <a:cs typeface="Arial"/>
              </a:rPr>
              <a:t>sa komponentama </a:t>
            </a:r>
            <a:r>
              <a:rPr sz="2800" spc="-5" dirty="0">
                <a:latin typeface="Arial"/>
                <a:cs typeface="Arial"/>
              </a:rPr>
              <a:t>PC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računara</a:t>
            </a:r>
            <a:endParaRPr lang="sr-Cyrl-ME" sz="2800" spc="-5" dirty="0" smtClean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98450" algn="l"/>
              </a:tabLst>
            </a:pPr>
            <a:r>
              <a:rPr lang="en-US" sz="2800" i="1" spc="-5" dirty="0" err="1" smtClean="0">
                <a:latin typeface="Arial"/>
                <a:cs typeface="Arial"/>
              </a:rPr>
              <a:t>Hardver</a:t>
            </a:r>
            <a:r>
              <a:rPr lang="en-US" sz="2800" i="1" spc="-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(hardware) </a:t>
            </a:r>
            <a:r>
              <a:rPr lang="en-US" sz="2800" dirty="0" smtClean="0">
                <a:latin typeface="Arial"/>
                <a:cs typeface="Arial"/>
              </a:rPr>
              <a:t>– </a:t>
            </a:r>
            <a:r>
              <a:rPr lang="en-US" sz="2800" spc="-10" dirty="0" err="1" smtClean="0">
                <a:latin typeface="Arial"/>
                <a:cs typeface="Arial"/>
              </a:rPr>
              <a:t>opipljive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en-US" sz="2800" spc="-5" dirty="0" err="1" smtClean="0">
                <a:latin typeface="Arial"/>
                <a:cs typeface="Arial"/>
              </a:rPr>
              <a:t>komponente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lang="en-US" sz="2800" spc="-5" dirty="0" err="1" smtClean="0">
                <a:latin typeface="Arial"/>
                <a:cs typeface="Arial"/>
              </a:rPr>
              <a:t>računara</a:t>
            </a:r>
            <a:endParaRPr lang="en-US" sz="2800" dirty="0" smtClean="0">
              <a:latin typeface="Arial"/>
              <a:cs typeface="Arial"/>
            </a:endParaRPr>
          </a:p>
          <a:p>
            <a:pPr marL="469900" marR="139065" indent="-4572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298450" algn="l"/>
              </a:tabLst>
            </a:pPr>
            <a:r>
              <a:rPr lang="en-US" sz="2800" i="1" spc="-5" dirty="0" err="1" smtClean="0">
                <a:latin typeface="Arial"/>
                <a:cs typeface="Arial"/>
              </a:rPr>
              <a:t>Softver</a:t>
            </a:r>
            <a:r>
              <a:rPr lang="en-US" sz="2800" spc="-5" dirty="0" smtClean="0">
                <a:latin typeface="Arial"/>
                <a:cs typeface="Arial"/>
              </a:rPr>
              <a:t>(software)- </a:t>
            </a:r>
            <a:r>
              <a:rPr lang="en-US" sz="2800" spc="-10" dirty="0" err="1" smtClean="0">
                <a:latin typeface="Arial"/>
                <a:cs typeface="Arial"/>
              </a:rPr>
              <a:t>neopipljive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en-US" sz="2800" spc="-5" dirty="0" err="1" smtClean="0">
                <a:latin typeface="Arial"/>
                <a:cs typeface="Arial"/>
              </a:rPr>
              <a:t>komponente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lang="en-US" sz="2800" spc="-5" dirty="0" err="1" smtClean="0">
                <a:latin typeface="Arial"/>
                <a:cs typeface="Arial"/>
              </a:rPr>
              <a:t>računara</a:t>
            </a:r>
            <a:endParaRPr lang="en-US" sz="2800" dirty="0" smtClean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1710"/>
              </a:spcBef>
              <a:buClr>
                <a:srgbClr val="BADFE2"/>
              </a:buClr>
              <a:buFont typeface="Courier New"/>
              <a:buChar char="o"/>
              <a:tabLst>
                <a:tab pos="354330" algn="l"/>
              </a:tabLst>
            </a:pPr>
            <a:endParaRPr sz="2800" dirty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840"/>
              </a:spcBef>
              <a:buClr>
                <a:srgbClr val="BADFE2"/>
              </a:buClr>
              <a:buFont typeface="Courier New"/>
              <a:buChar char="o"/>
              <a:tabLst>
                <a:tab pos="354330" algn="l"/>
              </a:tabLst>
            </a:pPr>
            <a:endParaRPr sz="2800" dirty="0">
              <a:latin typeface="Arial"/>
              <a:cs typeface="Arial"/>
            </a:endParaRPr>
          </a:p>
        </p:txBody>
      </p:sp>
      <p:pic>
        <p:nvPicPr>
          <p:cNvPr id="34818" name="Picture 2" descr="http://217.26.67.168/uploads/2/1/2120826/pc_r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524" y="1905000"/>
            <a:ext cx="2498907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42798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 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5800" y="37719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782" y="164069"/>
            <a:ext cx="589661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0" dirty="0" err="1" smtClean="0">
                <a:solidFill>
                  <a:srgbClr val="FF0000"/>
                </a:solidFill>
                <a:latin typeface="Arial"/>
                <a:cs typeface="Arial"/>
              </a:rPr>
              <a:t>Podešavanje</a:t>
            </a:r>
            <a:r>
              <a:rPr sz="4000" b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tastature</a:t>
            </a:r>
            <a:r>
              <a:rPr sz="4000" b="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4000" b="0" spc="-10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 err="1" smtClean="0">
                <a:solidFill>
                  <a:srgbClr val="FF0000"/>
                </a:solidFill>
                <a:latin typeface="Arial"/>
                <a:cs typeface="Arial"/>
              </a:rPr>
              <a:t>miša</a:t>
            </a:r>
            <a:endParaRPr sz="40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600200"/>
            <a:ext cx="7256780" cy="295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tastature, </a:t>
            </a:r>
            <a:r>
              <a:rPr sz="2800" spc="-5" dirty="0">
                <a:latin typeface="Arial"/>
                <a:cs typeface="Arial"/>
              </a:rPr>
              <a:t>prečice na tastaturi </a:t>
            </a:r>
            <a:r>
              <a:rPr sz="2800" dirty="0">
                <a:latin typeface="Arial"/>
                <a:cs typeface="Arial"/>
              </a:rPr>
              <a:t>i  </a:t>
            </a:r>
            <a:r>
              <a:rPr sz="2800" spc="-5" dirty="0" err="1" smtClean="0">
                <a:latin typeface="Arial"/>
                <a:cs typeface="Arial"/>
              </a:rPr>
              <a:t>dodaci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 err="1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miša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 err="1">
                <a:latin typeface="Arial"/>
                <a:cs typeface="Arial"/>
              </a:rPr>
              <a:t>I</a:t>
            </a:r>
            <a:r>
              <a:rPr sz="2800" spc="-5" dirty="0" err="1" smtClean="0">
                <a:latin typeface="Arial"/>
                <a:cs typeface="Arial"/>
              </a:rPr>
              <a:t>zgled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kursora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 err="1">
                <a:latin typeface="Arial"/>
                <a:cs typeface="Arial"/>
              </a:rPr>
              <a:t>B</a:t>
            </a:r>
            <a:r>
              <a:rPr sz="2800" spc="-5" dirty="0" err="1" smtClean="0">
                <a:latin typeface="Arial"/>
                <a:cs typeface="Arial"/>
              </a:rPr>
              <a:t>rzina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kursora</a:t>
            </a:r>
            <a:endParaRPr lang="sr-Latn-RS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P</a:t>
            </a:r>
            <a:r>
              <a:rPr lang="sr-Latn-RS" sz="2800" dirty="0" smtClean="0">
                <a:latin typeface="Arial"/>
                <a:cs typeface="Arial"/>
              </a:rPr>
              <a:t>odešavanje drajvera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Google Shape;468;p54" descr="http://www.adriatiko.com/photos/products/1/8561/Gigabyte-GK-K7100-tastatur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0" y="3581400"/>
            <a:ext cx="2438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69;p54" descr="Kensington_SlimBlade_trackball_mou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5340" y="4953000"/>
            <a:ext cx="28194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70;p54" descr="http://okgeek.net/wp-content/uploads/2011/09/touchp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2133600"/>
            <a:ext cx="208121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930" y="304800"/>
            <a:ext cx="6019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Podešavanje</a:t>
            </a:r>
            <a:r>
              <a:rPr sz="4000" b="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skenera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47800"/>
            <a:ext cx="8455660" cy="297260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Povezivanje </a:t>
            </a:r>
            <a:r>
              <a:rPr sz="2800" dirty="0">
                <a:latin typeface="Arial"/>
                <a:cs typeface="Arial"/>
              </a:rPr>
              <a:t>i </a:t>
            </a:r>
            <a:r>
              <a:rPr sz="2800" spc="-5" dirty="0" err="1">
                <a:latin typeface="Arial"/>
                <a:cs typeface="Arial"/>
              </a:rPr>
              <a:t>instalacija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drajvera</a:t>
            </a:r>
            <a:endParaRPr sz="2800" dirty="0">
              <a:latin typeface="Arial"/>
              <a:cs typeface="Arial"/>
            </a:endParaRPr>
          </a:p>
          <a:p>
            <a:pPr marL="355600" marR="32385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softvera</a:t>
            </a:r>
            <a:r>
              <a:rPr sz="2800" spc="-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355600" marR="21971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 err="1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formata</a:t>
            </a:r>
            <a:r>
              <a:rPr lang="sr-Latn-RS" sz="2800" dirty="0" smtClean="0">
                <a:latin typeface="Arial"/>
                <a:cs typeface="Arial"/>
              </a:rPr>
              <a:t>, </a:t>
            </a:r>
            <a:r>
              <a:rPr sz="2800" spc="-5" dirty="0" err="1" smtClean="0">
                <a:latin typeface="Arial"/>
                <a:cs typeface="Arial"/>
              </a:rPr>
              <a:t>rezolucije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 kvaliteta </a:t>
            </a:r>
            <a:r>
              <a:rPr sz="2800" dirty="0" err="1">
                <a:latin typeface="Arial"/>
                <a:cs typeface="Arial"/>
              </a:rPr>
              <a:t>slike</a:t>
            </a:r>
            <a:r>
              <a:rPr sz="2800" spc="-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revođenje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skeniranog </a:t>
            </a:r>
            <a:r>
              <a:rPr sz="2800" dirty="0">
                <a:latin typeface="Arial"/>
                <a:cs typeface="Arial"/>
              </a:rPr>
              <a:t>teksta u </a:t>
            </a:r>
            <a:r>
              <a:rPr sz="2800" spc="-10" dirty="0">
                <a:latin typeface="Arial"/>
                <a:cs typeface="Arial"/>
              </a:rPr>
              <a:t>word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dokument</a:t>
            </a:r>
            <a:r>
              <a:rPr lang="sr-Latn-RS" sz="2800" spc="-5" dirty="0" smtClean="0">
                <a:latin typeface="Arial"/>
                <a:cs typeface="Arial"/>
              </a:rPr>
              <a:t>, PDF i JPG format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840105" algn="l"/>
              </a:tabLst>
            </a:pPr>
            <a:r>
              <a:rPr sz="3600" baseline="3472" dirty="0">
                <a:latin typeface="Arial"/>
                <a:cs typeface="Arial"/>
              </a:rPr>
              <a:t>–	</a:t>
            </a:r>
            <a:r>
              <a:rPr sz="2400" spc="-5" dirty="0">
                <a:latin typeface="Arial"/>
                <a:cs typeface="Arial"/>
              </a:rPr>
              <a:t>Abbyy </a:t>
            </a:r>
            <a:r>
              <a:rPr sz="2400" spc="-10" dirty="0">
                <a:latin typeface="Arial"/>
                <a:cs typeface="Arial"/>
              </a:rPr>
              <a:t>Finereader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26" name="Picture 2" descr="Ð ÐµÐ·ÑÐ»ÑÐ°Ñ ÑÐ»Ð¸ÐºÐ° Ð·Ð° sk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4267200"/>
            <a:ext cx="3691599" cy="205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28600"/>
            <a:ext cx="57683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Podešavanje</a:t>
            </a:r>
            <a:r>
              <a:rPr sz="4000" b="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štampača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524000"/>
            <a:ext cx="8382000" cy="23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292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Povezivanje </a:t>
            </a:r>
            <a:r>
              <a:rPr sz="2800" dirty="0">
                <a:latin typeface="Arial"/>
                <a:cs typeface="Arial"/>
              </a:rPr>
              <a:t>štampača i </a:t>
            </a:r>
            <a:r>
              <a:rPr sz="2800" spc="-5" dirty="0">
                <a:latin typeface="Arial"/>
                <a:cs typeface="Arial"/>
              </a:rPr>
              <a:t>instalacija drajvera,  </a:t>
            </a:r>
            <a:r>
              <a:rPr sz="2800" dirty="0" err="1">
                <a:latin typeface="Arial"/>
                <a:cs typeface="Arial"/>
              </a:rPr>
              <a:t>vrste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štampača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kvaliteta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štampanja</a:t>
            </a:r>
            <a:r>
              <a:rPr sz="2800" spc="-5" dirty="0" smtClean="0">
                <a:latin typeface="Arial"/>
                <a:cs typeface="Arial"/>
              </a:rPr>
              <a:t>,</a:t>
            </a:r>
            <a:r>
              <a:rPr lang="sr-Latn-RS" sz="2800" spc="-5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podešavanje</a:t>
            </a:r>
            <a:r>
              <a:rPr sz="2800" dirty="0" smtClean="0">
                <a:latin typeface="Arial"/>
                <a:cs typeface="Arial"/>
              </a:rPr>
              <a:t>  </a:t>
            </a:r>
            <a:r>
              <a:rPr sz="2800" dirty="0" err="1">
                <a:latin typeface="Arial"/>
                <a:cs typeface="Arial"/>
              </a:rPr>
              <a:t>vrste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papira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veličine </a:t>
            </a:r>
            <a:r>
              <a:rPr sz="2800" dirty="0">
                <a:latin typeface="Arial"/>
                <a:cs typeface="Arial"/>
              </a:rPr>
              <a:t>i </a:t>
            </a:r>
            <a:r>
              <a:rPr sz="2800" dirty="0" err="1">
                <a:latin typeface="Arial"/>
                <a:cs typeface="Arial"/>
              </a:rPr>
              <a:t>margina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štampanja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9" name="Google Shape;429;p50"/>
          <p:cNvPicPr preferRelativeResize="0">
            <a:picLocks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791200" y="3886036"/>
            <a:ext cx="2897760" cy="288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38;p51"/>
          <p:cNvPicPr preferRelativeResize="0">
            <a:picLocks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752598" y="3951621"/>
            <a:ext cx="3381375" cy="28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925" y="457200"/>
            <a:ext cx="7086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Podešavanje</a:t>
            </a:r>
            <a:r>
              <a:rPr sz="4000" b="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projektora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809557"/>
            <a:ext cx="4027170" cy="20866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 err="1">
                <a:latin typeface="Arial"/>
                <a:cs typeface="Arial"/>
              </a:rPr>
              <a:t>Instalacija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drajvera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 err="1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ovezivanje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projektora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slike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30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rezolucije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7650" name="Picture 2" descr="Ð ÐµÐ·ÑÐ»ÑÐ°Ñ ÑÐ»Ð¸ÐºÐ° Ð·Ð° proj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4048125" cy="1933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09823"/>
            <a:ext cx="8915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FF0000"/>
                </a:solidFill>
                <a:latin typeface="Arial"/>
                <a:cs typeface="Arial"/>
              </a:rPr>
              <a:t>Podešavanje </a:t>
            </a: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digitalnog</a:t>
            </a:r>
            <a:r>
              <a:rPr sz="4000" b="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fotoaparata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828800"/>
            <a:ext cx="7239000" cy="30675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 err="1">
                <a:latin typeface="Arial"/>
                <a:cs typeface="Arial"/>
              </a:rPr>
              <a:t>Instalacija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drajvera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 meniju </a:t>
            </a:r>
            <a:r>
              <a:rPr sz="2800" spc="-5" dirty="0">
                <a:latin typeface="Arial"/>
                <a:cs typeface="Arial"/>
              </a:rPr>
              <a:t>fotoaparata, povezivanje  </a:t>
            </a:r>
            <a:r>
              <a:rPr sz="2800" dirty="0" err="1">
                <a:latin typeface="Arial"/>
                <a:cs typeface="Arial"/>
              </a:rPr>
              <a:t>sa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računarom</a:t>
            </a:r>
            <a:endParaRPr sz="2800" dirty="0">
              <a:latin typeface="Arial"/>
              <a:cs typeface="Arial"/>
            </a:endParaRPr>
          </a:p>
          <a:p>
            <a:pPr marL="355600" marR="798830" indent="-342900">
              <a:lnSpc>
                <a:spcPts val="302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odešavanje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softvera za </a:t>
            </a:r>
            <a:r>
              <a:rPr sz="2800" spc="-5" dirty="0">
                <a:latin typeface="Arial"/>
                <a:cs typeface="Arial"/>
              </a:rPr>
              <a:t>fotoaparat na PC  </a:t>
            </a:r>
            <a:r>
              <a:rPr sz="2800" spc="-5" dirty="0" err="1" smtClean="0">
                <a:latin typeface="Arial"/>
                <a:cs typeface="Arial"/>
              </a:rPr>
              <a:t>računaru</a:t>
            </a:r>
            <a:endParaRPr sz="2800" dirty="0">
              <a:latin typeface="Arial"/>
              <a:cs typeface="Arial"/>
            </a:endParaRPr>
          </a:p>
          <a:p>
            <a:pPr marL="355600" marR="480059" indent="-342900">
              <a:lnSpc>
                <a:spcPts val="303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>
                <a:latin typeface="Arial"/>
                <a:cs typeface="Arial"/>
              </a:rPr>
              <a:t>U</a:t>
            </a:r>
            <a:r>
              <a:rPr sz="2800" spc="-5" dirty="0" err="1" smtClean="0">
                <a:latin typeface="Arial"/>
                <a:cs typeface="Arial"/>
              </a:rPr>
              <a:t>bacivanje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snimaka i slika sa kamere </a:t>
            </a:r>
            <a:r>
              <a:rPr sz="2800" spc="-5" dirty="0">
                <a:latin typeface="Arial"/>
                <a:cs typeface="Arial"/>
              </a:rPr>
              <a:t>na PC  </a:t>
            </a:r>
            <a:r>
              <a:rPr sz="2800" dirty="0" err="1" smtClean="0">
                <a:latin typeface="Arial"/>
                <a:cs typeface="Arial"/>
              </a:rPr>
              <a:t>računar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6626" name="Picture 2" descr="Ð ÐµÐ·ÑÐ»ÑÐ°Ñ ÑÐ»Ð¸ÐºÐ° Ð·Ð° digitalni fotoaparat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976880" cy="2232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6710" y="152400"/>
            <a:ext cx="6667499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Ostali hardverski</a:t>
            </a:r>
            <a:r>
              <a:rPr sz="4000" b="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FF0000"/>
                </a:solidFill>
                <a:latin typeface="Arial"/>
                <a:cs typeface="Arial"/>
              </a:rPr>
              <a:t>uređaji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926996"/>
            <a:ext cx="464566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800" u="sng" spc="-5" dirty="0" err="1">
                <a:latin typeface="Arial"/>
                <a:cs typeface="Arial"/>
              </a:rPr>
              <a:t>Grafička</a:t>
            </a:r>
            <a:r>
              <a:rPr sz="2800" u="sng" spc="-60" dirty="0">
                <a:latin typeface="Arial"/>
                <a:cs typeface="Arial"/>
              </a:rPr>
              <a:t> </a:t>
            </a:r>
            <a:r>
              <a:rPr sz="2800" u="sng" spc="-5" dirty="0" err="1" smtClean="0">
                <a:latin typeface="Arial"/>
                <a:cs typeface="Arial"/>
              </a:rPr>
              <a:t>tabla</a:t>
            </a:r>
            <a:endParaRPr lang="sr-Latn-RS" sz="2800" u="sng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sr-Latn-RS" sz="2800" spc="-5" dirty="0" smtClean="0">
                <a:latin typeface="Arial"/>
                <a:cs typeface="Arial"/>
              </a:rPr>
              <a:t>Instalacija i povezivanje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4007963"/>
            <a:ext cx="441960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800" u="sng" spc="-30" dirty="0" smtClean="0">
                <a:latin typeface="Arial"/>
                <a:cs typeface="Arial"/>
              </a:rPr>
              <a:t>Tablet/</a:t>
            </a:r>
            <a:r>
              <a:rPr sz="2800" u="sng" spc="-30" dirty="0" err="1" smtClean="0">
                <a:latin typeface="Arial"/>
                <a:cs typeface="Arial"/>
              </a:rPr>
              <a:t>telefon</a:t>
            </a:r>
            <a:endParaRPr lang="sr-Latn-RS" sz="2800" u="sng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r-Latn-RS" sz="2800" spc="-30" dirty="0" smtClean="0">
                <a:latin typeface="Arial"/>
                <a:cs typeface="Arial"/>
              </a:rPr>
              <a:t>Osnovna podešavanja</a:t>
            </a:r>
          </a:p>
        </p:txBody>
      </p:sp>
      <p:pic>
        <p:nvPicPr>
          <p:cNvPr id="25602" name="Picture 2" descr="Ð ÐµÐ·ÑÐ»ÑÐ°Ñ ÑÐ»Ð¸ÐºÐ° Ð·Ð° tab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91000"/>
            <a:ext cx="3810000" cy="2133600"/>
          </a:xfrm>
          <a:prstGeom prst="rect">
            <a:avLst/>
          </a:prstGeom>
          <a:noFill/>
        </p:spPr>
      </p:pic>
      <p:pic>
        <p:nvPicPr>
          <p:cNvPr id="25604" name="Picture 4" descr="Ð ÐµÐ·ÑÐ»ÑÐ°Ñ ÑÐ»Ð¸ÐºÐ° Ð·Ð° graficka tabla za crtanj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12360" y="1751082"/>
            <a:ext cx="3351032" cy="22340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101-agree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160101-agree-template-16x9</Template>
  <TotalTime>609</TotalTime>
  <Words>501</Words>
  <Application>Microsoft Office PowerPoint</Application>
  <PresentationFormat>On-screen Show (4:3)</PresentationFormat>
  <Paragraphs>121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160101-agree-template-16x9</vt:lpstr>
      <vt:lpstr>PowerPoint Presentation</vt:lpstr>
      <vt:lpstr>Kompetencije programa  K2 – 2 dana – 16 sati</vt:lpstr>
      <vt:lpstr>Uvod u arhitekturu PC računara</vt:lpstr>
      <vt:lpstr>Podešavanje tastature i miša</vt:lpstr>
      <vt:lpstr>Podešavanje skenera</vt:lpstr>
      <vt:lpstr>Podešavanje štampača</vt:lpstr>
      <vt:lpstr>Podešavanje projektora</vt:lpstr>
      <vt:lpstr>Podešavanje digitalnog fotoaparata</vt:lpstr>
      <vt:lpstr>Ostali hardverski uređaji</vt:lpstr>
      <vt:lpstr>PowerPoint Presentation</vt:lpstr>
      <vt:lpstr>Povezivanje zvučnika i njihova podešavanja</vt:lpstr>
      <vt:lpstr>Instaliranje plejera za muziku i video</vt:lpstr>
      <vt:lpstr>Obrada videa i zvuka</vt:lpstr>
      <vt:lpstr>PowerPoint Presentation</vt:lpstr>
      <vt:lpstr>Instalacija besplatnih programa i  njihova podešavanja</vt:lpstr>
      <vt:lpstr>Internet konekcije</vt:lpstr>
      <vt:lpstr>Antivirus programi</vt:lpstr>
      <vt:lpstr> Zaštita dece od Internet zloupotrebe </vt:lpstr>
      <vt:lpstr>Podešavanje interneta i konekcije</vt:lpstr>
      <vt:lpstr>Kreiranje besplatnih e-mail naloga</vt:lpstr>
      <vt:lpstr>PowerPoint Presentation</vt:lpstr>
      <vt:lpstr>Društvene mreže</vt:lpstr>
      <vt:lpstr>Učionica 21.veka</vt:lpstr>
      <vt:lpstr>Sadržaj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Aktiv 2</dc:creator>
  <cp:lastModifiedBy>AkademijaFBF</cp:lastModifiedBy>
  <cp:revision>64</cp:revision>
  <dcterms:created xsi:type="dcterms:W3CDTF">2018-09-11T21:48:06Z</dcterms:created>
  <dcterms:modified xsi:type="dcterms:W3CDTF">2018-09-14T06:36:38Z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2018-09-11T00:00:00Z</vt:filetime>
  </property>
</Properties>
</file>